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58" r:id="rId2"/>
    <p:sldId id="776" r:id="rId3"/>
    <p:sldId id="765" r:id="rId4"/>
    <p:sldId id="767" r:id="rId5"/>
    <p:sldId id="764" r:id="rId6"/>
    <p:sldId id="725" r:id="rId7"/>
    <p:sldId id="763" r:id="rId8"/>
    <p:sldId id="768" r:id="rId9"/>
    <p:sldId id="769" r:id="rId10"/>
    <p:sldId id="770" r:id="rId11"/>
    <p:sldId id="771" r:id="rId12"/>
    <p:sldId id="772" r:id="rId13"/>
    <p:sldId id="773" r:id="rId14"/>
    <p:sldId id="774" r:id="rId15"/>
    <p:sldId id="775" r:id="rId16"/>
  </p:sldIdLst>
  <p:sldSz cx="9144000" cy="6858000" type="screen4x3"/>
  <p:notesSz cx="6797675" cy="99282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C8AA"/>
    <a:srgbClr val="008000"/>
    <a:srgbClr val="D1F77B"/>
    <a:srgbClr val="DA4314"/>
    <a:srgbClr val="FF9933"/>
    <a:srgbClr val="99FF66"/>
    <a:srgbClr val="ED181E"/>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82209" autoAdjust="0"/>
  </p:normalViewPr>
  <p:slideViewPr>
    <p:cSldViewPr>
      <p:cViewPr varScale="1">
        <p:scale>
          <a:sx n="95" d="100"/>
          <a:sy n="95" d="100"/>
        </p:scale>
        <p:origin x="2190" y="72"/>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126"/>
        <p:guide pos="214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681538" y="396875"/>
            <a:ext cx="1760537" cy="577850"/>
          </a:xfrm>
          <a:prstGeom prst="rect">
            <a:avLst/>
          </a:prstGeom>
          <a:noFill/>
          <a:ln w="28575">
            <a:noFill/>
            <a:miter lim="800000"/>
            <a:headEnd type="none" w="sm" len="sm"/>
            <a:tailEnd type="none" w="sm" len="sm"/>
          </a:ln>
          <a:effectLst/>
        </p:spPr>
        <p:txBody>
          <a:bodyPr vert="horz" wrap="none" lIns="91278" tIns="45639" rIns="91278" bIns="45639"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23851" y="396876"/>
            <a:ext cx="3600450" cy="576263"/>
          </a:xfrm>
          <a:prstGeom prst="rect">
            <a:avLst/>
          </a:prstGeom>
          <a:noFill/>
          <a:ln w="28575">
            <a:noFill/>
            <a:miter lim="800000"/>
            <a:headEnd type="none" w="sm" len="sm"/>
            <a:tailEnd type="none" w="sm" len="sm"/>
          </a:ln>
          <a:effectLst/>
        </p:spPr>
        <p:txBody>
          <a:bodyPr vert="horz" wrap="none" lIns="91278" tIns="45639" rIns="91278" bIns="45639"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23851" y="9378950"/>
            <a:ext cx="2952750" cy="468313"/>
          </a:xfrm>
          <a:prstGeom prst="rect">
            <a:avLst/>
          </a:prstGeom>
          <a:noFill/>
          <a:ln w="28575">
            <a:noFill/>
            <a:miter lim="800000"/>
            <a:headEnd type="none" w="sm" len="sm"/>
            <a:tailEnd type="none" w="sm" len="sm"/>
          </a:ln>
          <a:effectLst/>
        </p:spPr>
        <p:txBody>
          <a:bodyPr vert="horz" wrap="none" lIns="91286" tIns="45643" rIns="91286" bIns="45643"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681538" y="9378950"/>
            <a:ext cx="1762125" cy="468313"/>
          </a:xfrm>
          <a:prstGeom prst="rect">
            <a:avLst/>
          </a:prstGeom>
          <a:noFill/>
          <a:ln w="28575">
            <a:noFill/>
            <a:miter lim="800000"/>
            <a:headEnd type="none" w="sm" len="sm"/>
            <a:tailEnd type="none" w="sm" len="sm"/>
          </a:ln>
          <a:effectLst/>
        </p:spPr>
        <p:txBody>
          <a:bodyPr vert="horz" wrap="none" lIns="91286" tIns="45643" rIns="91286" bIns="45643"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31800" y="1082675"/>
            <a:ext cx="2405063" cy="1803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23851" y="3030539"/>
            <a:ext cx="6119813" cy="6348412"/>
          </a:xfrm>
          <a:prstGeom prst="rect">
            <a:avLst/>
          </a:prstGeom>
          <a:noFill/>
          <a:ln w="12700">
            <a:noFill/>
            <a:miter lim="800000"/>
            <a:headEnd type="none" w="sm" len="sm"/>
            <a:tailEnd type="none" w="sm" len="sm"/>
          </a:ln>
          <a:effectLst/>
        </p:spPr>
        <p:txBody>
          <a:bodyPr vert="horz" wrap="square" lIns="91278" tIns="45639" rIns="91278" bIns="45639"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679951" y="395288"/>
            <a:ext cx="1760538" cy="577850"/>
          </a:xfrm>
          <a:prstGeom prst="rect">
            <a:avLst/>
          </a:prstGeom>
          <a:noFill/>
          <a:ln w="28575">
            <a:noFill/>
            <a:miter lim="800000"/>
            <a:headEnd type="none" w="sm" len="sm"/>
            <a:tailEnd type="none" w="sm" len="sm"/>
          </a:ln>
          <a:effectLst/>
        </p:spPr>
        <p:txBody>
          <a:bodyPr vert="horz" wrap="none" lIns="91278" tIns="45639" rIns="91278" bIns="45639"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23850" y="395288"/>
            <a:ext cx="3598863" cy="577850"/>
          </a:xfrm>
          <a:prstGeom prst="rect">
            <a:avLst/>
          </a:prstGeom>
          <a:noFill/>
          <a:ln w="28575">
            <a:noFill/>
            <a:miter lim="800000"/>
            <a:headEnd type="none" w="sm" len="sm"/>
            <a:tailEnd type="none" w="sm" len="sm"/>
          </a:ln>
          <a:effectLst/>
        </p:spPr>
        <p:txBody>
          <a:bodyPr vert="horz" wrap="none" lIns="91278" tIns="45639" rIns="91278" bIns="45639"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46225" y="107951"/>
            <a:ext cx="3695700" cy="24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1412" tIns="45704" rIns="91412" bIns="45704">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23851" y="9378950"/>
            <a:ext cx="2952750" cy="468313"/>
          </a:xfrm>
          <a:prstGeom prst="rect">
            <a:avLst/>
          </a:prstGeom>
          <a:noFill/>
          <a:ln w="9525">
            <a:noFill/>
            <a:miter lim="800000"/>
            <a:headEnd/>
            <a:tailEnd/>
          </a:ln>
          <a:effectLst/>
        </p:spPr>
        <p:txBody>
          <a:bodyPr vert="horz" wrap="square" lIns="91556" tIns="45780" rIns="91556" bIns="45780" numCol="1" anchor="b" anchorCtr="0" compatLnSpc="1">
            <a:prstTxWarp prst="textNoShape">
              <a:avLst/>
            </a:prstTxWarp>
          </a:bodyPr>
          <a:lstStyle>
            <a:lvl1pPr algn="l" defTabSz="91590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681538" y="9378950"/>
            <a:ext cx="1762125" cy="468313"/>
          </a:xfrm>
          <a:prstGeom prst="rect">
            <a:avLst/>
          </a:prstGeom>
          <a:noFill/>
          <a:ln w="9525">
            <a:noFill/>
            <a:miter lim="800000"/>
            <a:headEnd/>
            <a:tailEnd/>
          </a:ln>
          <a:effectLst/>
        </p:spPr>
        <p:txBody>
          <a:bodyPr vert="horz" wrap="square" lIns="91556" tIns="45780" rIns="91556" bIns="45780" numCol="1" anchor="b" anchorCtr="0" compatLnSpc="1">
            <a:prstTxWarp prst="textNoShape">
              <a:avLst/>
            </a:prstTxWarp>
          </a:bodyPr>
          <a:lstStyle>
            <a:lvl1pPr algn="r" defTabSz="91590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err="1" smtClean="0"/>
              <a:t>Une</a:t>
            </a:r>
            <a:r>
              <a:rPr lang="de-CH" dirty="0" smtClean="0"/>
              <a:t> </a:t>
            </a:r>
            <a:r>
              <a:rPr lang="de-CH" dirty="0" err="1" smtClean="0"/>
              <a:t>introduction</a:t>
            </a:r>
            <a:r>
              <a:rPr lang="de-CH" dirty="0" smtClean="0"/>
              <a:t> de la </a:t>
            </a:r>
            <a:r>
              <a:rPr lang="de-CH" dirty="0" err="1" smtClean="0"/>
              <a:t>formation</a:t>
            </a:r>
            <a:r>
              <a:rPr lang="de-CH" dirty="0" smtClean="0"/>
              <a:t> sportive </a:t>
            </a:r>
            <a:r>
              <a:rPr lang="de-CH" dirty="0" err="1" smtClean="0"/>
              <a:t>dans</a:t>
            </a:r>
            <a:r>
              <a:rPr lang="de-CH" dirty="0" smtClean="0"/>
              <a:t> </a:t>
            </a:r>
            <a:r>
              <a:rPr lang="de-CH" dirty="0" err="1" smtClean="0"/>
              <a:t>l’armée</a:t>
            </a:r>
            <a:r>
              <a:rPr lang="de-CH" dirty="0" smtClean="0"/>
              <a:t> </a:t>
            </a:r>
            <a:r>
              <a:rPr lang="de-CH" dirty="0" err="1" smtClean="0"/>
              <a:t>suit</a:t>
            </a:r>
            <a:r>
              <a:rPr lang="de-CH" dirty="0" smtClean="0"/>
              <a:t>.</a:t>
            </a:r>
            <a:endParaRPr lang="de-CH" baseline="0" dirty="0" smtClean="0"/>
          </a:p>
          <a:p>
            <a:pPr marL="0" indent="0">
              <a:buNone/>
            </a:pPr>
            <a:endParaRPr lang="de-CH" baseline="0" dirty="0" smtClean="0"/>
          </a:p>
          <a:p>
            <a:pPr marL="0" indent="0">
              <a:buNone/>
            </a:pPr>
            <a:r>
              <a:rPr lang="de-CH" baseline="0" dirty="0" smtClean="0"/>
              <a:t>Les </a:t>
            </a:r>
            <a:r>
              <a:rPr lang="de-CH" baseline="0" dirty="0" err="1" smtClean="0"/>
              <a:t>thèmes</a:t>
            </a:r>
            <a:r>
              <a:rPr lang="de-CH" baseline="0" dirty="0" smtClean="0"/>
              <a:t> </a:t>
            </a:r>
            <a:r>
              <a:rPr lang="de-CH" baseline="0" dirty="0" err="1" smtClean="0"/>
              <a:t>suivants</a:t>
            </a:r>
            <a:r>
              <a:rPr lang="de-CH" baseline="0" dirty="0" smtClean="0"/>
              <a:t> </a:t>
            </a:r>
            <a:r>
              <a:rPr lang="de-CH" baseline="0" dirty="0" err="1" smtClean="0"/>
              <a:t>seront</a:t>
            </a:r>
            <a:r>
              <a:rPr lang="de-CH" baseline="0" dirty="0" smtClean="0"/>
              <a:t> </a:t>
            </a:r>
            <a:r>
              <a:rPr lang="de-CH" baseline="0" dirty="0" err="1" smtClean="0"/>
              <a:t>traités</a:t>
            </a:r>
            <a:r>
              <a:rPr lang="de-CH" baseline="0" dirty="0" smtClean="0"/>
              <a:t>:</a:t>
            </a:r>
          </a:p>
          <a:p>
            <a:pPr marL="348729" indent="-348729">
              <a:buFont typeface="+mj-lt"/>
              <a:buAutoNum type="arabicPeriod"/>
            </a:pPr>
            <a:r>
              <a:rPr lang="de-CH" baseline="0" dirty="0" err="1" smtClean="0"/>
              <a:t>Théorie</a:t>
            </a:r>
            <a:r>
              <a:rPr lang="de-CH" baseline="0" dirty="0" smtClean="0"/>
              <a:t> de </a:t>
            </a:r>
            <a:r>
              <a:rPr lang="de-CH" baseline="0" dirty="0" err="1" smtClean="0"/>
              <a:t>l’entraînement</a:t>
            </a:r>
            <a:r>
              <a:rPr lang="de-CH" baseline="0" dirty="0" smtClean="0"/>
              <a:t>: </a:t>
            </a:r>
            <a:r>
              <a:rPr lang="de-CH" baseline="0" dirty="0" err="1" smtClean="0"/>
              <a:t>courte</a:t>
            </a:r>
            <a:r>
              <a:rPr lang="de-CH" baseline="0" dirty="0" smtClean="0"/>
              <a:t> </a:t>
            </a:r>
            <a:r>
              <a:rPr lang="de-CH" baseline="0" dirty="0" err="1" smtClean="0"/>
              <a:t>introduction</a:t>
            </a:r>
            <a:r>
              <a:rPr lang="de-CH" baseline="0" dirty="0" smtClean="0"/>
              <a:t> </a:t>
            </a:r>
            <a:r>
              <a:rPr lang="de-CH" baseline="0" dirty="0" err="1" smtClean="0"/>
              <a:t>théorique</a:t>
            </a:r>
            <a:r>
              <a:rPr lang="de-CH" baseline="0" dirty="0" smtClean="0"/>
              <a:t> </a:t>
            </a:r>
            <a:r>
              <a:rPr lang="de-CH" baseline="0" dirty="0" err="1" smtClean="0"/>
              <a:t>concernant</a:t>
            </a:r>
            <a:r>
              <a:rPr lang="de-CH" baseline="0" dirty="0" smtClean="0"/>
              <a:t> le </a:t>
            </a:r>
            <a:r>
              <a:rPr lang="de-CH" baseline="0" dirty="0" err="1" smtClean="0"/>
              <a:t>sport</a:t>
            </a:r>
            <a:r>
              <a:rPr lang="de-CH" baseline="0" dirty="0" smtClean="0"/>
              <a:t> au </a:t>
            </a:r>
            <a:r>
              <a:rPr lang="de-CH" baseline="0" dirty="0" err="1" smtClean="0"/>
              <a:t>service</a:t>
            </a:r>
            <a:r>
              <a:rPr lang="de-CH" baseline="0" dirty="0" smtClean="0"/>
              <a:t> </a:t>
            </a:r>
            <a:r>
              <a:rPr lang="de-CH" baseline="0" dirty="0" err="1" smtClean="0"/>
              <a:t>militaire</a:t>
            </a:r>
            <a:r>
              <a:rPr lang="de-CH" baseline="0" dirty="0" smtClean="0"/>
              <a:t>;</a:t>
            </a:r>
          </a:p>
          <a:p>
            <a:pPr marL="348729" indent="-348729">
              <a:buFont typeface="+mj-lt"/>
              <a:buAutoNum type="arabicPeriod"/>
            </a:pPr>
            <a:r>
              <a:rPr lang="de-CH" baseline="0" dirty="0" err="1" smtClean="0"/>
              <a:t>Contenus</a:t>
            </a:r>
            <a:r>
              <a:rPr lang="de-CH" baseline="0" dirty="0" smtClean="0"/>
              <a:t> et </a:t>
            </a:r>
            <a:r>
              <a:rPr lang="de-CH" baseline="0" dirty="0" err="1" smtClean="0"/>
              <a:t>dispositions</a:t>
            </a:r>
            <a:r>
              <a:rPr lang="de-CH" baseline="0" dirty="0" smtClean="0"/>
              <a:t> du </a:t>
            </a:r>
            <a:r>
              <a:rPr lang="de-CH" baseline="0" dirty="0" err="1" smtClean="0"/>
              <a:t>sport</a:t>
            </a:r>
            <a:r>
              <a:rPr lang="de-CH" baseline="0" dirty="0" smtClean="0"/>
              <a:t> à </a:t>
            </a:r>
            <a:r>
              <a:rPr lang="de-CH" baseline="0" dirty="0" err="1" smtClean="0"/>
              <a:t>l’école</a:t>
            </a:r>
            <a:r>
              <a:rPr lang="de-CH" baseline="0" dirty="0" smtClean="0"/>
              <a:t> de </a:t>
            </a:r>
            <a:r>
              <a:rPr lang="de-CH" baseline="0" dirty="0" err="1" smtClean="0"/>
              <a:t>recrues</a:t>
            </a:r>
            <a:r>
              <a:rPr lang="de-CH" baseline="0" dirty="0" smtClean="0"/>
              <a:t> </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e la date 3"/>
          <p:cNvSpPr>
            <a:spLocks noGrp="1"/>
          </p:cNvSpPr>
          <p:nvPr>
            <p:ph type="dt" sz="quarter" idx="10"/>
          </p:nvPr>
        </p:nvSpPr>
        <p:spPr/>
        <p:txBody>
          <a:bodyPr/>
          <a:lstStyle/>
          <a:p>
            <a:pPr>
              <a:defRPr/>
            </a:pPr>
            <a:r>
              <a:rPr lang="de-DE" smtClean="0"/>
              <a:t>Stand TT.MM.JJ</a:t>
            </a:r>
            <a:endParaRPr lang="fr-CH"/>
          </a:p>
        </p:txBody>
      </p:sp>
      <p:sp>
        <p:nvSpPr>
          <p:cNvPr id="5" name="Espace réservé de l'en-tête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Espace réservé du pied de page 5"/>
          <p:cNvSpPr>
            <a:spLocks noGrp="1"/>
          </p:cNvSpPr>
          <p:nvPr>
            <p:ph type="ftr" sz="quarter" idx="12"/>
          </p:nvPr>
        </p:nvSpPr>
        <p:spPr/>
        <p:txBody>
          <a:bodyPr/>
          <a:lstStyle/>
          <a:p>
            <a:pPr>
              <a:defRPr/>
            </a:pPr>
            <a:r>
              <a:rPr lang="de-CH" smtClean="0"/>
              <a:t>Referent oder Herausgeber</a:t>
            </a:r>
            <a:endParaRPr lang="de-CH"/>
          </a:p>
        </p:txBody>
      </p:sp>
      <p:sp>
        <p:nvSpPr>
          <p:cNvPr id="7" name="Espace réservé du numéro de diapositive 6"/>
          <p:cNvSpPr>
            <a:spLocks noGrp="1"/>
          </p:cNvSpPr>
          <p:nvPr>
            <p:ph type="sldNum" sz="quarter" idx="13"/>
          </p:nvPr>
        </p:nvSpPr>
        <p:spPr/>
        <p:txBody>
          <a:bodyPr/>
          <a:lstStyle/>
          <a:p>
            <a:pPr>
              <a:defRPr/>
            </a:pPr>
            <a:fld id="{92E78508-2330-44A4-85A5-1B569C089F1A}" type="slidenum">
              <a:rPr lang="de-CH" smtClean="0"/>
              <a:pPr>
                <a:defRPr/>
              </a:pPr>
              <a:t>10</a:t>
            </a:fld>
            <a:endParaRPr lang="de-CH"/>
          </a:p>
        </p:txBody>
      </p:sp>
    </p:spTree>
    <p:extLst>
      <p:ext uri="{BB962C8B-B14F-4D97-AF65-F5344CB8AC3E}">
        <p14:creationId xmlns:p14="http://schemas.microsoft.com/office/powerpoint/2010/main" val="2538259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fr-CH" noProof="0" dirty="0" smtClean="0"/>
              <a:t>En cas de blessure sérieuse, il convient d’appliquer la</a:t>
            </a:r>
            <a:r>
              <a:rPr lang="fr-CH" baseline="0" noProof="0" dirty="0" smtClean="0"/>
              <a:t> méthode RICE. Les premières minutes suivant un accident sont déterminantes en vue de minimiser au maximum les conséquences pour la personne concernée. La méthode RICE est une règle de base facile à retenir en cas de blessures dues au sport. Elle comprend les mesures suivantes</a:t>
            </a:r>
            <a:r>
              <a:rPr lang="fr-CH" noProof="0" dirty="0" smtClean="0"/>
              <a:t>:</a:t>
            </a:r>
          </a:p>
          <a:p>
            <a:pPr marL="187181" indent="-187181"/>
            <a:r>
              <a:rPr lang="fr-CH" b="1" noProof="0" dirty="0" err="1" smtClean="0"/>
              <a:t>Rest</a:t>
            </a:r>
            <a:r>
              <a:rPr lang="fr-CH" b="1" noProof="0" dirty="0" smtClean="0"/>
              <a:t> (repose)</a:t>
            </a:r>
            <a:r>
              <a:rPr lang="fr-CH" noProof="0" dirty="0" smtClean="0"/>
              <a:t>:</a:t>
            </a:r>
            <a:r>
              <a:rPr lang="fr-CH" baseline="0" noProof="0" dirty="0" smtClean="0"/>
              <a:t> L’activité doit être arrêtée immédiatement après la blessure. La partie du corps concernée doit être laissée au repos et ne pas être soumise à d’autres charges. </a:t>
            </a:r>
            <a:endParaRPr lang="fr-CH" noProof="0" dirty="0" smtClean="0"/>
          </a:p>
          <a:p>
            <a:pPr marL="187181" indent="-187181"/>
            <a:r>
              <a:rPr lang="fr-CH" b="1" noProof="0" dirty="0" smtClean="0"/>
              <a:t>Ice</a:t>
            </a:r>
            <a:r>
              <a:rPr lang="fr-CH" b="1" baseline="0" noProof="0" dirty="0" smtClean="0"/>
              <a:t> (glace)</a:t>
            </a:r>
            <a:r>
              <a:rPr lang="fr-CH" noProof="0" dirty="0" smtClean="0"/>
              <a:t>: Refroidir la partie du corps</a:t>
            </a:r>
            <a:r>
              <a:rPr lang="fr-CH" baseline="0" noProof="0" dirty="0" smtClean="0"/>
              <a:t> concernée avec un moyen approprié permet de rétrécir les vaisseaux sanguins, ce qui permet d’éviter les saignements et les œdèmes</a:t>
            </a:r>
            <a:r>
              <a:rPr lang="fr-CH" noProof="0" dirty="0" smtClean="0"/>
              <a:t>. Le métabolisme</a:t>
            </a:r>
            <a:r>
              <a:rPr lang="fr-CH" baseline="0" noProof="0" dirty="0" smtClean="0"/>
              <a:t> dans les tissus est ralentit grâce au refroidissement, l’atteinte aux tissus se répand ainsi plus lentement. Le froid réduit en outre la douleur dans les zones du corps concernées. </a:t>
            </a:r>
            <a:endParaRPr lang="fr-CH" noProof="0" dirty="0" smtClean="0"/>
          </a:p>
          <a:p>
            <a:pPr marL="187181" indent="-187181"/>
            <a:r>
              <a:rPr lang="fr-CH" b="1" noProof="0" dirty="0" smtClean="0"/>
              <a:t>Compression</a:t>
            </a:r>
            <a:r>
              <a:rPr lang="fr-CH" noProof="0" dirty="0" smtClean="0"/>
              <a:t>:</a:t>
            </a:r>
            <a:r>
              <a:rPr lang="fr-CH" baseline="0" noProof="0" dirty="0" smtClean="0"/>
              <a:t> Comprimer immédiatement la zone touchée ralentit la propagation des saignements et des œdèmes.</a:t>
            </a:r>
          </a:p>
          <a:p>
            <a:pPr marL="187181" indent="-187181"/>
            <a:r>
              <a:rPr lang="fr-CH" b="1" baseline="0" noProof="0" dirty="0" smtClean="0"/>
              <a:t>Elévation + chercher de l’aide</a:t>
            </a:r>
            <a:r>
              <a:rPr lang="fr-CH" baseline="0" noProof="0" dirty="0" smtClean="0"/>
              <a:t>: La partie du corps blessée doit être surélevée, si possible au-dessus de la hauteur du cœur, pour améliorer le reflux du sang et réduire la pression statique du sang dans la zone blessée. Cela permet également de réduire les œdèmes et les douleurs. Moins de sang s’écoule ainsi dans les tissus.</a:t>
            </a:r>
            <a:r>
              <a:rPr lang="fr-CH" noProof="0" dirty="0" smtClean="0"/>
              <a:t/>
            </a:r>
            <a:br>
              <a:rPr lang="fr-CH" noProof="0" dirty="0" smtClean="0"/>
            </a:br>
            <a:endParaRPr lang="fr-CH" baseline="0" noProof="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2725731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205348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7181" indent="-187181" defTabSz="929945">
              <a:defRPr/>
            </a:pPr>
            <a:r>
              <a:rPr lang="fr-CH" dirty="0"/>
              <a:t>Liquide : 2-3 litres par jour (boire plus lors d’activité physique).</a:t>
            </a:r>
          </a:p>
          <a:p>
            <a:pPr marL="187181" indent="-187181" defTabSz="929945">
              <a:defRPr/>
            </a:pPr>
            <a:r>
              <a:rPr lang="fr-CH" dirty="0"/>
              <a:t>Un snack ne doit pas être constitué d’une boisson hypertonique (= très sucrée, comme par exemple une boisson énergisante), mais d’un fruit, d’une barre de céréales, etc.</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592087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7181" indent="-187181"/>
            <a:r>
              <a:rPr lang="fr-CH" noProof="0" dirty="0" smtClean="0">
                <a:solidFill>
                  <a:schemeClr val="tx1"/>
                </a:solidFill>
              </a:rPr>
              <a:t>En</a:t>
            </a:r>
            <a:r>
              <a:rPr lang="fr-CH" baseline="0" noProof="0" dirty="0" smtClean="0">
                <a:solidFill>
                  <a:schemeClr val="tx1"/>
                </a:solidFill>
              </a:rPr>
              <a:t> raison d’une charge physique importante due à la formation militaire et sportive, le corps dispose d’un apport énergétique suffisant et équilibré.</a:t>
            </a:r>
          </a:p>
          <a:p>
            <a:pPr marL="187181" indent="-187181"/>
            <a:r>
              <a:rPr lang="fr-CH" baseline="0" noProof="0" dirty="0" smtClean="0">
                <a:solidFill>
                  <a:schemeClr val="tx1"/>
                </a:solidFill>
              </a:rPr>
              <a:t>La pyramide alimentaire illustrée ici montre une alimentation équilibrée. </a:t>
            </a:r>
          </a:p>
          <a:p>
            <a:pPr marL="187181" indent="-187181"/>
            <a:r>
              <a:rPr lang="fr-CH" baseline="0" noProof="0" dirty="0" smtClean="0">
                <a:solidFill>
                  <a:schemeClr val="tx1"/>
                </a:solidFill>
              </a:rPr>
              <a:t>Les aliments figurant dans les étages inférieurs de la pyramide doivent être consommés en grande quantité, ceux figurant dans les parties supérieures en plus petite quantité. </a:t>
            </a:r>
          </a:p>
          <a:p>
            <a:pPr marL="187181" indent="-187181"/>
            <a:r>
              <a:rPr lang="fr-CH" baseline="0" noProof="0" dirty="0" smtClean="0">
                <a:solidFill>
                  <a:schemeClr val="tx1"/>
                </a:solidFill>
              </a:rPr>
              <a:t>Il n’existe pas d’aliment interdit. Une alimentation équilibrée repose sur la bonne combinaison des aliments.</a:t>
            </a:r>
          </a:p>
          <a:p>
            <a:pPr marL="187181" indent="-187181"/>
            <a:endParaRPr lang="fr-CH" baseline="0" noProof="0" dirty="0" smtClean="0">
              <a:solidFill>
                <a:schemeClr val="tx1"/>
              </a:solidFill>
            </a:endParaRPr>
          </a:p>
          <a:p>
            <a:pPr marL="187181" indent="-187181"/>
            <a:endParaRPr lang="fr-CH" baseline="0" noProof="0" dirty="0" smtClean="0">
              <a:solidFill>
                <a:schemeClr val="tx1"/>
              </a:solidFill>
            </a:endParaRP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603891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fr-CH" dirty="0"/>
              <a:t>Avez-vous des questions</a:t>
            </a:r>
            <a:r>
              <a:rPr lang="de-CH" dirty="0" smtClean="0"/>
              <a:t>?</a:t>
            </a:r>
          </a:p>
          <a:p>
            <a:pPr marL="0" indent="0">
              <a:buNone/>
            </a:pPr>
            <a:endParaRPr lang="de-CH" dirty="0" smtClean="0"/>
          </a:p>
          <a:p>
            <a:r>
              <a:rPr lang="fr-CH" dirty="0"/>
              <a:t>D’autres aspects théoriques seront thématisés lors des leçons pratiques.</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15</a:t>
            </a:fld>
            <a:endParaRPr lang="de-CH"/>
          </a:p>
        </p:txBody>
      </p:sp>
    </p:spTree>
    <p:extLst>
      <p:ext uri="{BB962C8B-B14F-4D97-AF65-F5344CB8AC3E}">
        <p14:creationId xmlns:p14="http://schemas.microsoft.com/office/powerpoint/2010/main" val="168174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fr-CH" dirty="0" smtClean="0"/>
              <a:t>L’activité sportive apporte une</a:t>
            </a:r>
            <a:r>
              <a:rPr lang="fr-CH" baseline="0" dirty="0" smtClean="0"/>
              <a:t> importante plus-value</a:t>
            </a:r>
            <a:r>
              <a:rPr lang="fr-CH" dirty="0" smtClean="0"/>
              <a:t> physique et psychologique dont nous profitons tout au long de la vie.</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dirty="0" err="1" smtClean="0"/>
              <a:t>Bezeichnung</a:t>
            </a:r>
            <a:r>
              <a:rPr lang="fr-CH" dirty="0" smtClean="0"/>
              <a:t> des </a:t>
            </a:r>
            <a:r>
              <a:rPr lang="fr-CH" dirty="0" err="1" smtClean="0"/>
              <a:t>Anlasses</a:t>
            </a:r>
            <a:r>
              <a:rPr lang="fr-CH" dirty="0" smtClean="0"/>
              <a:t> mit </a:t>
            </a:r>
            <a:r>
              <a:rPr lang="fr-CH" dirty="0" err="1" smtClean="0"/>
              <a:t>Datum</a:t>
            </a:r>
            <a:r>
              <a:rPr lang="fr-CH" dirty="0" smtClean="0"/>
              <a:t> </a:t>
            </a:r>
            <a:r>
              <a:rPr lang="fr-CH" dirty="0" err="1" smtClean="0"/>
              <a:t>bzw</a:t>
            </a:r>
            <a:r>
              <a:rPr lang="fr-CH" dirty="0" smtClean="0"/>
              <a:t> </a:t>
            </a:r>
            <a:r>
              <a:rPr lang="fr-CH" dirty="0" err="1" smtClean="0"/>
              <a:t>Geschäft</a:t>
            </a:r>
            <a:r>
              <a:rPr lang="fr-CH" dirty="0" smtClean="0"/>
              <a:t> / </a:t>
            </a:r>
            <a:r>
              <a:rPr lang="fr-CH" dirty="0" err="1" smtClean="0"/>
              <a:t>Vorhaben</a:t>
            </a:r>
            <a:endParaRPr lang="fr-CH" dirty="0"/>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301487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defTabSz="929945">
              <a:buNone/>
              <a:defRPr/>
            </a:pPr>
            <a:r>
              <a:rPr lang="de-CH" dirty="0" err="1" smtClean="0"/>
              <a:t>Répétition</a:t>
            </a:r>
            <a:r>
              <a:rPr lang="de-CH" baseline="0" dirty="0" smtClean="0"/>
              <a:t> du PPT </a:t>
            </a:r>
            <a:r>
              <a:rPr lang="de-CH" baseline="0" dirty="0" err="1" smtClean="0"/>
              <a:t>issu</a:t>
            </a:r>
            <a:r>
              <a:rPr lang="de-CH" baseline="0" dirty="0" smtClean="0"/>
              <a:t> de la </a:t>
            </a:r>
            <a:r>
              <a:rPr lang="de-CH" baseline="0" dirty="0" err="1" smtClean="0"/>
              <a:t>théorie</a:t>
            </a:r>
            <a:r>
              <a:rPr lang="de-CH" baseline="0" dirty="0" smtClean="0"/>
              <a:t> ER:</a:t>
            </a:r>
            <a:endParaRPr lang="de-CH" dirty="0" smtClean="0"/>
          </a:p>
          <a:p>
            <a:pPr marL="0" indent="0">
              <a:buNone/>
            </a:pPr>
            <a:endParaRPr lang="fr-CH" dirty="0" smtClean="0"/>
          </a:p>
          <a:p>
            <a:pPr marL="0" indent="0">
              <a:buNone/>
            </a:pPr>
            <a:r>
              <a:rPr lang="fr-CH" dirty="0" smtClean="0"/>
              <a:t>Le corps humain s’adapte à la charge à laquelle il est exposé et cela indépendamment de l`âge.</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2088440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4052" marR="0" lvl="0" indent="-184052" algn="l" defTabSz="914400" rtl="0" eaLnBrk="0" fontAlgn="base" latinLnBrk="0" hangingPunct="0">
              <a:lnSpc>
                <a:spcPct val="100000"/>
              </a:lnSpc>
              <a:spcBef>
                <a:spcPct val="50000"/>
              </a:spcBef>
              <a:spcAft>
                <a:spcPct val="0"/>
              </a:spcAft>
              <a:buClrTx/>
              <a:buSzTx/>
              <a:buFontTx/>
              <a:buChar char="•"/>
              <a:tabLst/>
              <a:defRPr/>
            </a:pPr>
            <a:r>
              <a:rPr lang="fr-CH" dirty="0" smtClean="0"/>
              <a:t>La périodicité de la formation du sport dans ESO (école de sous officiers) est identique à celle de l’ER</a:t>
            </a:r>
            <a:endParaRPr lang="fr-CH" baseline="0" dirty="0" smtClean="0"/>
          </a:p>
          <a:p>
            <a:pPr marL="547312" lvl="1" indent="-184052"/>
            <a:r>
              <a:rPr lang="fr-CH" baseline="0" dirty="0" smtClean="0"/>
              <a:t>2 x 90’ et 2 x 30’</a:t>
            </a:r>
          </a:p>
          <a:p>
            <a:pPr marL="547312" lvl="1" indent="-184052" defTabSz="929945">
              <a:defRPr/>
            </a:pPr>
            <a:r>
              <a:rPr lang="fr-CH" baseline="0" noProof="0" dirty="0" smtClean="0"/>
              <a:t>Au total, cela donne 4 heures de sport par semaine.</a:t>
            </a:r>
          </a:p>
          <a:p>
            <a:pPr marL="363260" lvl="1" indent="0">
              <a:buNone/>
            </a:pPr>
            <a:endParaRPr lang="de-CH" baseline="0" dirty="0" smtClean="0"/>
          </a:p>
          <a:p>
            <a:pPr marL="363260" lvl="1" indent="0">
              <a:buNone/>
            </a:pPr>
            <a:endParaRPr lang="de-CH" baseline="0" dirty="0" smtClean="0"/>
          </a:p>
          <a:p>
            <a:pPr marL="547312" lvl="1" indent="-184052"/>
            <a:endParaRPr lang="de-CH" baseline="0" dirty="0" smtClean="0"/>
          </a:p>
          <a:p>
            <a:pPr marL="0" indent="0">
              <a:buNone/>
            </a:pPr>
            <a:endParaRPr lang="fr-CH" noProof="0"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26085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4052" indent="-184052"/>
            <a:r>
              <a:rPr lang="fr-CH" noProof="0" dirty="0" smtClean="0"/>
              <a:t>Les aspirants de l’EO</a:t>
            </a:r>
            <a:r>
              <a:rPr lang="fr-CH" baseline="0" noProof="0" dirty="0" smtClean="0"/>
              <a:t> seront formés, dans une partie des unité d’enseignement du sport ( 33 h en tout), en tant que moniteurs militaire </a:t>
            </a:r>
          </a:p>
          <a:p>
            <a:pPr marL="547312" lvl="1" indent="-184052"/>
            <a:r>
              <a:rPr lang="fr-CH" baseline="0" noProof="0" dirty="0" smtClean="0"/>
              <a:t>La formation contient des blocs théorique et pratique. </a:t>
            </a:r>
          </a:p>
          <a:p>
            <a:pPr marL="547312" lvl="1" indent="-184052"/>
            <a:r>
              <a:rPr lang="fr-CH" baseline="0" noProof="0" dirty="0" smtClean="0"/>
              <a:t>Lors de la pratique , on analysera et traitera les leçons de sport des écoles de recrues que les conducteurs de train devront préparer et  instruire de manière autonome.</a:t>
            </a:r>
          </a:p>
          <a:p>
            <a:pPr marL="547312" lvl="1" indent="-184052"/>
            <a:r>
              <a:rPr lang="fr-CH" baseline="0" noProof="0" dirty="0" smtClean="0"/>
              <a:t>Les aspirants seront en plus formés pour l’organisation et réalisation des examens (</a:t>
            </a:r>
            <a:r>
              <a:rPr lang="de-CH" dirty="0" err="1" smtClean="0"/>
              <a:t>pist</a:t>
            </a:r>
            <a:r>
              <a:rPr lang="de-CH" dirty="0" smtClean="0"/>
              <a:t> </a:t>
            </a:r>
            <a:r>
              <a:rPr lang="de-CH" dirty="0" err="1" smtClean="0"/>
              <a:t>obst</a:t>
            </a:r>
            <a:r>
              <a:rPr lang="de-CH" dirty="0" smtClean="0"/>
              <a:t> Terrain,</a:t>
            </a:r>
            <a:r>
              <a:rPr lang="fr-CH" baseline="0" noProof="0" dirty="0" smtClean="0"/>
              <a:t> </a:t>
            </a:r>
            <a:r>
              <a:rPr lang="de-CH" dirty="0" err="1" smtClean="0"/>
              <a:t>pist</a:t>
            </a:r>
            <a:r>
              <a:rPr lang="de-CH" dirty="0" smtClean="0"/>
              <a:t> </a:t>
            </a:r>
            <a:r>
              <a:rPr lang="de-CH" dirty="0" err="1" smtClean="0"/>
              <a:t>obst</a:t>
            </a:r>
            <a:r>
              <a:rPr lang="de-CH" baseline="0" dirty="0" smtClean="0"/>
              <a:t> </a:t>
            </a:r>
            <a:r>
              <a:rPr lang="de-CH" dirty="0" smtClean="0"/>
              <a:t>halle</a:t>
            </a:r>
            <a:r>
              <a:rPr lang="fr-CH" baseline="0" noProof="0" dirty="0" smtClean="0"/>
              <a:t>, TFA (Test de Fitness de l’Armée – 5 sous-disciplines), test de condition physique et de coordination)</a:t>
            </a:r>
          </a:p>
          <a:p>
            <a:pPr marL="547312" lvl="1" indent="-184052"/>
            <a:endParaRPr lang="fr-CH" baseline="0" noProof="0" dirty="0" smtClean="0"/>
          </a:p>
          <a:p>
            <a:pPr marL="184052" indent="-184052"/>
            <a:r>
              <a:rPr lang="fr-CH" baseline="0" noProof="0" dirty="0" smtClean="0"/>
              <a:t>Le reste du temps, les heures de sport habituelles auront lieu.</a:t>
            </a:r>
          </a:p>
          <a:p>
            <a:pPr marL="547312" lvl="1" indent="-184052"/>
            <a:r>
              <a:rPr lang="fr-CH" baseline="0" noProof="0" dirty="0" smtClean="0"/>
              <a:t>On abordera également de nouveaux thèmes comme le Light-</a:t>
            </a:r>
            <a:r>
              <a:rPr lang="fr-CH" baseline="0" noProof="0" dirty="0" err="1" smtClean="0"/>
              <a:t>Kontakt</a:t>
            </a:r>
            <a:r>
              <a:rPr lang="fr-CH" baseline="0" noProof="0" dirty="0" smtClean="0"/>
              <a:t>, la boxe et le  </a:t>
            </a:r>
            <a:r>
              <a:rPr lang="fr-CH" baseline="0" noProof="0" dirty="0" err="1" smtClean="0"/>
              <a:t>Kin</a:t>
            </a:r>
            <a:r>
              <a:rPr lang="fr-CH" baseline="0" noProof="0" dirty="0" smtClean="0"/>
              <a:t>-Ball</a:t>
            </a:r>
          </a:p>
          <a:p>
            <a:pPr marL="0" indent="0">
              <a:buNone/>
            </a:pPr>
            <a:endParaRPr lang="fr-CH" noProof="0" dirty="0" smtClean="0"/>
          </a:p>
          <a:p>
            <a:pPr marL="0" indent="0">
              <a:buNone/>
            </a:pPr>
            <a:endParaRPr lang="de-CH" dirty="0" smtClean="0"/>
          </a:p>
          <a:p>
            <a:pPr marL="0" indent="0">
              <a:buNone/>
            </a:pPr>
            <a:endParaRPr lang="de-CH" dirty="0" smtClean="0"/>
          </a:p>
          <a:p>
            <a:pPr marL="0" indent="0">
              <a:buNone/>
            </a:pPr>
            <a:endParaRPr lang="de-CH"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5</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Le </a:t>
            </a:r>
            <a:r>
              <a:rPr lang="de-CH" dirty="0" err="1" smtClean="0"/>
              <a:t>programme</a:t>
            </a:r>
            <a:r>
              <a:rPr lang="de-CH" dirty="0" smtClean="0"/>
              <a:t> de </a:t>
            </a:r>
            <a:r>
              <a:rPr lang="de-CH" dirty="0" err="1" smtClean="0"/>
              <a:t>sport</a:t>
            </a:r>
            <a:r>
              <a:rPr lang="de-CH" dirty="0" smtClean="0"/>
              <a:t> à </a:t>
            </a:r>
            <a:r>
              <a:rPr lang="de-CH" dirty="0" err="1" smtClean="0"/>
              <a:t>l’EO</a:t>
            </a:r>
            <a:r>
              <a:rPr lang="de-CH" dirty="0" smtClean="0"/>
              <a:t> </a:t>
            </a:r>
            <a:r>
              <a:rPr lang="de-CH" dirty="0" err="1" smtClean="0"/>
              <a:t>est</a:t>
            </a:r>
            <a:r>
              <a:rPr lang="de-CH" dirty="0" smtClean="0"/>
              <a:t> </a:t>
            </a:r>
            <a:r>
              <a:rPr lang="de-CH" dirty="0" err="1" smtClean="0"/>
              <a:t>divisé</a:t>
            </a:r>
            <a:r>
              <a:rPr lang="de-CH" dirty="0" smtClean="0"/>
              <a:t> en 2 </a:t>
            </a:r>
            <a:r>
              <a:rPr lang="de-CH" dirty="0" err="1" smtClean="0"/>
              <a:t>parties</a:t>
            </a:r>
            <a:r>
              <a:rPr lang="de-CH" dirty="0" smtClean="0"/>
              <a:t>: la </a:t>
            </a:r>
            <a:r>
              <a:rPr lang="de-CH" dirty="0" err="1" smtClean="0"/>
              <a:t>formation</a:t>
            </a:r>
            <a:r>
              <a:rPr lang="de-CH" dirty="0" smtClean="0"/>
              <a:t> MSM et la </a:t>
            </a:r>
            <a:r>
              <a:rPr lang="de-CH" dirty="0" err="1" smtClean="0"/>
              <a:t>formation</a:t>
            </a:r>
            <a:r>
              <a:rPr lang="de-CH" dirty="0" smtClean="0"/>
              <a:t> du </a:t>
            </a:r>
            <a:r>
              <a:rPr lang="de-CH" dirty="0" err="1" smtClean="0"/>
              <a:t>sport</a:t>
            </a:r>
            <a:r>
              <a:rPr lang="de-CH" dirty="0" smtClean="0"/>
              <a:t> </a:t>
            </a:r>
            <a:r>
              <a:rPr lang="de-CH" dirty="0" err="1" smtClean="0"/>
              <a:t>proprement</a:t>
            </a:r>
            <a:r>
              <a:rPr lang="de-CH" dirty="0" smtClean="0"/>
              <a:t> </a:t>
            </a:r>
            <a:r>
              <a:rPr lang="de-CH" dirty="0" err="1" smtClean="0"/>
              <a:t>dite</a:t>
            </a:r>
            <a:r>
              <a:rPr lang="de-CH" dirty="0" smtClean="0"/>
              <a:t>.</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EF =</a:t>
            </a:r>
            <a:r>
              <a:rPr lang="de-CH" baseline="0" dirty="0" smtClean="0"/>
              <a:t> </a:t>
            </a:r>
            <a:r>
              <a:rPr lang="de-CH" baseline="0" dirty="0" err="1" smtClean="0"/>
              <a:t>endurance</a:t>
            </a:r>
            <a:r>
              <a:rPr lang="de-CH" baseline="0" dirty="0" smtClean="0"/>
              <a:t> </a:t>
            </a:r>
            <a:r>
              <a:rPr lang="de-CH" baseline="0" dirty="0" err="1" smtClean="0"/>
              <a:t>fondamentale</a:t>
            </a:r>
            <a:endParaRPr lang="de-CH" baseline="0" dirty="0" smtClean="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7</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8</a:t>
            </a:fld>
            <a:endParaRPr lang="de-CH"/>
          </a:p>
        </p:txBody>
      </p:sp>
    </p:spTree>
    <p:extLst>
      <p:ext uri="{BB962C8B-B14F-4D97-AF65-F5344CB8AC3E}">
        <p14:creationId xmlns:p14="http://schemas.microsoft.com/office/powerpoint/2010/main" val="176223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e la date 3"/>
          <p:cNvSpPr>
            <a:spLocks noGrp="1"/>
          </p:cNvSpPr>
          <p:nvPr>
            <p:ph type="dt" sz="quarter" idx="10"/>
          </p:nvPr>
        </p:nvSpPr>
        <p:spPr/>
        <p:txBody>
          <a:bodyPr/>
          <a:lstStyle/>
          <a:p>
            <a:pPr>
              <a:defRPr/>
            </a:pPr>
            <a:r>
              <a:rPr lang="de-DE" smtClean="0"/>
              <a:t>Stand TT.MM.JJ</a:t>
            </a:r>
            <a:endParaRPr lang="fr-CH"/>
          </a:p>
        </p:txBody>
      </p:sp>
      <p:sp>
        <p:nvSpPr>
          <p:cNvPr id="5" name="Espace réservé de l'en-tête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Espace réservé du pied de page 5"/>
          <p:cNvSpPr>
            <a:spLocks noGrp="1"/>
          </p:cNvSpPr>
          <p:nvPr>
            <p:ph type="ftr" sz="quarter" idx="12"/>
          </p:nvPr>
        </p:nvSpPr>
        <p:spPr/>
        <p:txBody>
          <a:bodyPr/>
          <a:lstStyle/>
          <a:p>
            <a:pPr>
              <a:defRPr/>
            </a:pPr>
            <a:r>
              <a:rPr lang="de-CH" smtClean="0"/>
              <a:t>Referent oder Herausgeber</a:t>
            </a:r>
            <a:endParaRPr lang="de-CH"/>
          </a:p>
        </p:txBody>
      </p:sp>
      <p:sp>
        <p:nvSpPr>
          <p:cNvPr id="7" name="Espace réservé du numéro de diapositive 6"/>
          <p:cNvSpPr>
            <a:spLocks noGrp="1"/>
          </p:cNvSpPr>
          <p:nvPr>
            <p:ph type="sldNum" sz="quarter" idx="13"/>
          </p:nvPr>
        </p:nvSpPr>
        <p:spPr/>
        <p:txBody>
          <a:bodyPr/>
          <a:lstStyle/>
          <a:p>
            <a:pPr>
              <a:defRPr/>
            </a:pPr>
            <a:fld id="{92E78508-2330-44A4-85A5-1B569C089F1A}" type="slidenum">
              <a:rPr lang="de-CH" smtClean="0"/>
              <a:pPr>
                <a:defRPr/>
              </a:pPr>
              <a:t>9</a:t>
            </a:fld>
            <a:endParaRPr lang="de-CH"/>
          </a:p>
        </p:txBody>
      </p:sp>
    </p:spTree>
    <p:extLst>
      <p:ext uri="{BB962C8B-B14F-4D97-AF65-F5344CB8AC3E}">
        <p14:creationId xmlns:p14="http://schemas.microsoft.com/office/powerpoint/2010/main" val="742832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gif"/><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3.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2.png"/><Relationship Id="rId17" Type="http://schemas.openxmlformats.org/officeDocument/2006/relationships/image" Target="../media/image16.jpeg"/><Relationship Id="rId2" Type="http://schemas.openxmlformats.org/officeDocument/2006/relationships/notesSlide" Target="../notesSlides/notesSlide8.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1.jpeg"/><Relationship Id="rId5" Type="http://schemas.openxmlformats.org/officeDocument/2006/relationships/image" Target="../media/image6.png"/><Relationship Id="rId15" Type="http://schemas.openxmlformats.org/officeDocument/2006/relationships/image" Target="../media/image15.jpeg"/><Relationship Id="rId10" Type="http://schemas.openxmlformats.org/officeDocument/2006/relationships/image" Target="../media/image10.jpeg"/><Relationship Id="rId4" Type="http://schemas.openxmlformats.org/officeDocument/2006/relationships/image" Target="../media/image5.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a:t>
            </a:r>
            <a:r>
              <a:rPr lang="de-CH" sz="4800" b="1" dirty="0" err="1" smtClean="0"/>
              <a:t>dans</a:t>
            </a:r>
            <a:r>
              <a:rPr lang="de-CH" sz="4800" b="1" dirty="0" smtClean="0"/>
              <a:t> </a:t>
            </a:r>
            <a:r>
              <a:rPr lang="de-CH" sz="4800" b="1" dirty="0" err="1" smtClean="0"/>
              <a:t>l’école</a:t>
            </a:r>
            <a:r>
              <a:rPr lang="de-CH" sz="4800" b="1" dirty="0" smtClean="0"/>
              <a:t> </a:t>
            </a:r>
            <a:r>
              <a:rPr lang="de-CH" sz="4800" b="1" dirty="0" err="1" smtClean="0"/>
              <a:t>d’officiers</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Comportement</a:t>
            </a:r>
            <a:endParaRPr lang="fr-CH" dirty="0"/>
          </a:p>
        </p:txBody>
      </p:sp>
      <p:sp>
        <p:nvSpPr>
          <p:cNvPr id="20" name="Inhaltsplatzhalter 2"/>
          <p:cNvSpPr txBox="1">
            <a:spLocks/>
          </p:cNvSpPr>
          <p:nvPr/>
        </p:nvSpPr>
        <p:spPr bwMode="auto">
          <a:xfrm>
            <a:off x="1268402" y="992799"/>
            <a:ext cx="7704138" cy="251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2400" kern="0" dirty="0" smtClean="0">
                <a:solidFill>
                  <a:srgbClr val="000000"/>
                </a:solidFill>
              </a:rPr>
              <a:t>Interdiction absolue de fumer avant, pendant et juste après la leçon de sport</a:t>
            </a:r>
          </a:p>
          <a:p>
            <a:pPr>
              <a:defRPr/>
            </a:pPr>
            <a:endParaRPr lang="fr-CH" sz="2400" kern="0" dirty="0" smtClean="0">
              <a:solidFill>
                <a:srgbClr val="000000"/>
              </a:solidFill>
            </a:endParaRPr>
          </a:p>
          <a:p>
            <a:pPr>
              <a:defRPr/>
            </a:pPr>
            <a:r>
              <a:rPr lang="fr-CH" sz="2400" kern="0" dirty="0" smtClean="0">
                <a:solidFill>
                  <a:srgbClr val="000000"/>
                </a:solidFill>
              </a:rPr>
              <a:t>Engagement à 100% </a:t>
            </a:r>
          </a:p>
          <a:p>
            <a:pPr>
              <a:defRPr/>
            </a:pPr>
            <a:endParaRPr lang="fr-CH" sz="2400" kern="0" dirty="0" smtClean="0">
              <a:solidFill>
                <a:srgbClr val="000000"/>
              </a:solidFill>
            </a:endParaRPr>
          </a:p>
          <a:p>
            <a:pPr>
              <a:defRPr/>
            </a:pPr>
            <a:r>
              <a:rPr lang="fr-CH" sz="2400" kern="0" dirty="0" smtClean="0">
                <a:solidFill>
                  <a:srgbClr val="000000"/>
                </a:solidFill>
              </a:rPr>
              <a:t>Fair-play</a:t>
            </a:r>
            <a:endParaRPr lang="fr-CH" sz="1600" kern="0" dirty="0" smtClean="0">
              <a:solidFill>
                <a:srgbClr val="000000"/>
              </a:solidFill>
            </a:endParaRPr>
          </a:p>
        </p:txBody>
      </p:sp>
      <p:pic>
        <p:nvPicPr>
          <p:cNvPr id="1026" name="Picture 2" descr="C:\Users\U80840771\AppData\Local\Microsoft\Windows\Temporary Internet Files\Content.IE5\03JEKBK7\No_Smok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422" y="1522052"/>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1604" y="3782721"/>
            <a:ext cx="1811632" cy="135872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80840771\AppData\Local\Microsoft\Windows\Temporary Internet Files\Content.IE5\MAAXOSMG\coach-yelling-at-athlete-71626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167283"/>
            <a:ext cx="1713993" cy="1615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404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Blessures due au sport</a:t>
            </a:r>
            <a:endParaRPr lang="fr-CH" dirty="0"/>
          </a:p>
        </p:txBody>
      </p:sp>
      <p:sp>
        <p:nvSpPr>
          <p:cNvPr id="4" name="Inhaltsplatzhalter 2"/>
          <p:cNvSpPr txBox="1">
            <a:spLocks/>
          </p:cNvSpPr>
          <p:nvPr/>
        </p:nvSpPr>
        <p:spPr bwMode="auto">
          <a:xfrm>
            <a:off x="1268402" y="996254"/>
            <a:ext cx="7704138" cy="472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2400" kern="0" dirty="0">
                <a:solidFill>
                  <a:srgbClr val="000000"/>
                </a:solidFill>
              </a:rPr>
              <a:t>C</a:t>
            </a:r>
            <a:r>
              <a:rPr lang="fr-CH" sz="2400" kern="0" dirty="0" smtClean="0">
                <a:solidFill>
                  <a:srgbClr val="000000"/>
                </a:solidFill>
              </a:rPr>
              <a:t>auses</a:t>
            </a:r>
          </a:p>
          <a:p>
            <a:pPr lvl="1">
              <a:defRPr/>
            </a:pPr>
            <a:r>
              <a:rPr lang="fr-CH" sz="1600" kern="0" dirty="0" smtClean="0">
                <a:solidFill>
                  <a:srgbClr val="000000"/>
                </a:solidFill>
              </a:rPr>
              <a:t>Surmenage / transgression des limites d’entraînement</a:t>
            </a:r>
          </a:p>
          <a:p>
            <a:pPr lvl="1">
              <a:defRPr/>
            </a:pPr>
            <a:r>
              <a:rPr lang="fr-CH" sz="1600" kern="0" dirty="0" smtClean="0">
                <a:solidFill>
                  <a:srgbClr val="000000"/>
                </a:solidFill>
              </a:rPr>
              <a:t>Se surestimer</a:t>
            </a:r>
          </a:p>
          <a:p>
            <a:pPr lvl="1">
              <a:defRPr/>
            </a:pPr>
            <a:r>
              <a:rPr lang="fr-CH" sz="1600" kern="0" dirty="0" smtClean="0">
                <a:solidFill>
                  <a:srgbClr val="000000"/>
                </a:solidFill>
              </a:rPr>
              <a:t>Inattention et fatigue</a:t>
            </a:r>
          </a:p>
          <a:p>
            <a:pPr lvl="1">
              <a:defRPr/>
            </a:pPr>
            <a:r>
              <a:rPr lang="fr-CH" sz="1600" kern="0" dirty="0" smtClean="0">
                <a:solidFill>
                  <a:srgbClr val="000000"/>
                </a:solidFill>
              </a:rPr>
              <a:t>Absence d’échauffement</a:t>
            </a:r>
          </a:p>
          <a:p>
            <a:pPr lvl="1">
              <a:defRPr/>
            </a:pPr>
            <a:r>
              <a:rPr lang="fr-CH" sz="1600" kern="0" dirty="0" smtClean="0">
                <a:solidFill>
                  <a:srgbClr val="000000"/>
                </a:solidFill>
              </a:rPr>
              <a:t>Intervention d’un adversaire </a:t>
            </a:r>
          </a:p>
          <a:p>
            <a:pPr lvl="1">
              <a:defRPr/>
            </a:pPr>
            <a:r>
              <a:rPr lang="fr-CH" sz="1600" kern="0" dirty="0" smtClean="0">
                <a:solidFill>
                  <a:srgbClr val="000000"/>
                </a:solidFill>
              </a:rPr>
              <a:t>Équipement sportif insuffisant / faux</a:t>
            </a:r>
          </a:p>
          <a:p>
            <a:pPr marL="457200" lvl="1" indent="0">
              <a:buNone/>
              <a:defRPr/>
            </a:pPr>
            <a:endParaRPr lang="de-CH" sz="1600" kern="0" dirty="0" smtClean="0">
              <a:solidFill>
                <a:srgbClr val="000000"/>
              </a:solidFill>
            </a:endParaRPr>
          </a:p>
          <a:p>
            <a:pPr>
              <a:defRPr/>
            </a:pPr>
            <a:r>
              <a:rPr lang="fr-CH" sz="2400" kern="0" dirty="0" smtClean="0">
                <a:solidFill>
                  <a:srgbClr val="000000"/>
                </a:solidFill>
                <a:sym typeface="Wingdings" panose="05000000000000000000" pitchFamily="2" charset="2"/>
              </a:rPr>
              <a:t>Mesures thérapeutiques lors de blessures musculaires ou articulaires  règle d’or: RICE </a:t>
            </a:r>
            <a:r>
              <a:rPr lang="fr-CH" sz="1600" kern="0" dirty="0" smtClean="0">
                <a:solidFill>
                  <a:srgbClr val="000000"/>
                </a:solidFill>
                <a:sym typeface="Wingdings" panose="05000000000000000000" pitchFamily="2" charset="2"/>
              </a:rPr>
              <a:t>(anglais)</a:t>
            </a:r>
          </a:p>
          <a:p>
            <a:pPr>
              <a:defRPr/>
            </a:pPr>
            <a:endParaRPr lang="fr-CH" sz="1600" kern="0" dirty="0" smtClean="0">
              <a:solidFill>
                <a:srgbClr val="000000"/>
              </a:solidFill>
            </a:endParaRPr>
          </a:p>
          <a:p>
            <a:pPr lvl="1">
              <a:defRPr/>
            </a:pPr>
            <a:r>
              <a:rPr lang="fr-CH" sz="1600" b="1" kern="0" dirty="0" err="1" smtClean="0">
                <a:solidFill>
                  <a:srgbClr val="000000"/>
                </a:solidFill>
                <a:effectLst>
                  <a:outerShdw blurRad="38100" dist="38100" dir="2700000" algn="tl">
                    <a:srgbClr val="000000">
                      <a:alpha val="43137"/>
                    </a:srgbClr>
                  </a:outerShdw>
                </a:effectLst>
              </a:rPr>
              <a:t>R</a:t>
            </a:r>
            <a:r>
              <a:rPr lang="fr-CH" sz="1600" kern="0" dirty="0" err="1" smtClean="0">
                <a:solidFill>
                  <a:srgbClr val="000000"/>
                </a:solidFill>
                <a:effectLst>
                  <a:outerShdw blurRad="38100" dist="38100" dir="2700000" algn="tl">
                    <a:srgbClr val="000000">
                      <a:alpha val="43137"/>
                    </a:srgbClr>
                  </a:outerShdw>
                </a:effectLst>
              </a:rPr>
              <a:t>est</a:t>
            </a:r>
            <a:r>
              <a:rPr lang="fr-CH" sz="1600" kern="0" dirty="0" smtClean="0">
                <a:solidFill>
                  <a:srgbClr val="000000"/>
                </a:solidFill>
                <a:effectLst>
                  <a:outerShdw blurRad="38100" dist="38100" dir="2700000" algn="tl">
                    <a:srgbClr val="000000">
                      <a:alpha val="43137"/>
                    </a:srgbClr>
                  </a:outerShdw>
                </a:effectLst>
              </a:rPr>
              <a:t>  (repos</a:t>
            </a:r>
            <a:r>
              <a:rPr lang="fr-CH" sz="1600" kern="0" dirty="0" smtClean="0">
                <a:solidFill>
                  <a:srgbClr val="000000"/>
                </a:solidFill>
              </a:rPr>
              <a:t>) </a:t>
            </a:r>
          </a:p>
          <a:p>
            <a:pPr lvl="1">
              <a:defRPr/>
            </a:pPr>
            <a:r>
              <a:rPr lang="fr-CH" sz="1600" b="1" kern="0" dirty="0" err="1" smtClean="0">
                <a:solidFill>
                  <a:srgbClr val="000000"/>
                </a:solidFill>
                <a:effectLst>
                  <a:outerShdw blurRad="38100" dist="38100" dir="2700000" algn="tl">
                    <a:srgbClr val="000000">
                      <a:alpha val="43137"/>
                    </a:srgbClr>
                  </a:outerShdw>
                </a:effectLst>
              </a:rPr>
              <a:t>I</a:t>
            </a:r>
            <a:r>
              <a:rPr lang="fr-CH" sz="1600" kern="0" dirty="0" err="1" smtClean="0">
                <a:solidFill>
                  <a:srgbClr val="000000"/>
                </a:solidFill>
                <a:effectLst>
                  <a:outerShdw blurRad="38100" dist="38100" dir="2700000" algn="tl">
                    <a:srgbClr val="000000">
                      <a:alpha val="43137"/>
                    </a:srgbClr>
                  </a:outerShdw>
                </a:effectLst>
              </a:rPr>
              <a:t>ce</a:t>
            </a:r>
            <a:r>
              <a:rPr lang="fr-CH" sz="1600" kern="0" dirty="0" smtClean="0">
                <a:solidFill>
                  <a:srgbClr val="000000"/>
                </a:solidFill>
                <a:effectLst>
                  <a:outerShdw blurRad="38100" dist="38100" dir="2700000" algn="tl">
                    <a:srgbClr val="000000">
                      <a:alpha val="43137"/>
                    </a:srgbClr>
                  </a:outerShdw>
                </a:effectLst>
              </a:rPr>
              <a:t>     (glace)</a:t>
            </a:r>
            <a:endParaRPr lang="fr-CH" sz="1600" kern="0" dirty="0" smtClean="0">
              <a:solidFill>
                <a:srgbClr val="000000"/>
              </a:solidFill>
            </a:endParaRPr>
          </a:p>
          <a:p>
            <a:pPr lvl="1">
              <a:defRPr/>
            </a:pPr>
            <a:r>
              <a:rPr lang="fr-CH" sz="1600" b="1" kern="0" dirty="0" smtClean="0">
                <a:solidFill>
                  <a:srgbClr val="000000"/>
                </a:solidFill>
                <a:effectLst>
                  <a:outerShdw blurRad="38100" dist="38100" dir="2700000" algn="tl">
                    <a:srgbClr val="000000">
                      <a:alpha val="43137"/>
                    </a:srgbClr>
                  </a:outerShdw>
                </a:effectLst>
              </a:rPr>
              <a:t>C</a:t>
            </a:r>
            <a:r>
              <a:rPr lang="fr-CH" sz="1600" kern="0" dirty="0" smtClean="0">
                <a:solidFill>
                  <a:srgbClr val="000000"/>
                </a:solidFill>
              </a:rPr>
              <a:t>ompression</a:t>
            </a:r>
          </a:p>
          <a:p>
            <a:pPr lvl="1">
              <a:defRPr/>
            </a:pPr>
            <a:r>
              <a:rPr lang="fr-CH" sz="1600" b="1" kern="0" dirty="0" smtClean="0">
                <a:solidFill>
                  <a:srgbClr val="000000"/>
                </a:solidFill>
                <a:effectLst>
                  <a:outerShdw blurRad="38100" dist="38100" dir="2700000" algn="tl">
                    <a:srgbClr val="000000">
                      <a:alpha val="43137"/>
                    </a:srgbClr>
                  </a:outerShdw>
                </a:effectLst>
              </a:rPr>
              <a:t>E</a:t>
            </a:r>
            <a:r>
              <a:rPr lang="fr-CH" sz="1600" kern="0" dirty="0" smtClean="0">
                <a:solidFill>
                  <a:srgbClr val="000000"/>
                </a:solidFill>
                <a:effectLst>
                  <a:outerShdw blurRad="38100" dist="38100" dir="2700000" algn="tl">
                    <a:srgbClr val="000000">
                      <a:alpha val="43137"/>
                    </a:srgbClr>
                  </a:outerShdw>
                </a:effectLst>
              </a:rPr>
              <a:t>lévation </a:t>
            </a:r>
            <a:r>
              <a:rPr lang="fr-CH" sz="1600" kern="0" dirty="0" smtClean="0">
                <a:solidFill>
                  <a:srgbClr val="000000"/>
                </a:solidFill>
              </a:rPr>
              <a:t> + chercher de l’aide</a:t>
            </a:r>
            <a:endParaRPr lang="fr-CH" sz="1600" kern="0" dirty="0">
              <a:solidFill>
                <a:srgbClr val="000000"/>
              </a:solidFill>
            </a:endParaRPr>
          </a:p>
        </p:txBody>
      </p:sp>
    </p:spTree>
    <p:extLst>
      <p:ext uri="{BB962C8B-B14F-4D97-AF65-F5344CB8AC3E}">
        <p14:creationId xmlns:p14="http://schemas.microsoft.com/office/powerpoint/2010/main" val="211371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Dispenses</a:t>
            </a:r>
            <a:endParaRPr lang="de-CH" dirty="0"/>
          </a:p>
        </p:txBody>
      </p:sp>
      <p:sp>
        <p:nvSpPr>
          <p:cNvPr id="20" name="Inhaltsplatzhalter 2"/>
          <p:cNvSpPr txBox="1">
            <a:spLocks/>
          </p:cNvSpPr>
          <p:nvPr/>
        </p:nvSpPr>
        <p:spPr bwMode="auto">
          <a:xfrm>
            <a:off x="1268413" y="998676"/>
            <a:ext cx="7704138"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2400" kern="0" dirty="0" smtClean="0">
                <a:solidFill>
                  <a:srgbClr val="000000"/>
                </a:solidFill>
              </a:rPr>
              <a:t>fixer le rendez-vous chez le médecin/physio si possible sur les séquences de sport </a:t>
            </a:r>
          </a:p>
          <a:p>
            <a:pPr lvl="1">
              <a:defRPr/>
            </a:pPr>
            <a:r>
              <a:rPr lang="fr-CH" sz="1600" kern="0" dirty="0" smtClean="0">
                <a:solidFill>
                  <a:srgbClr val="000000"/>
                </a:solidFill>
              </a:rPr>
              <a:t>Pas de dispense pour les séquences d’enseignement</a:t>
            </a:r>
          </a:p>
          <a:p>
            <a:pPr lvl="1">
              <a:defRPr/>
            </a:pPr>
            <a:endParaRPr lang="fr-CH" sz="2400" kern="0" dirty="0" smtClean="0">
              <a:solidFill>
                <a:srgbClr val="000000"/>
              </a:solidFill>
            </a:endParaRPr>
          </a:p>
          <a:p>
            <a:pPr>
              <a:defRPr/>
            </a:pPr>
            <a:r>
              <a:rPr lang="fr-CH" sz="2400" kern="0" dirty="0" smtClean="0">
                <a:solidFill>
                  <a:srgbClr val="000000"/>
                </a:solidFill>
              </a:rPr>
              <a:t>Entraînement individuel selon programme de physio</a:t>
            </a:r>
          </a:p>
          <a:p>
            <a:pPr lvl="1">
              <a:defRPr/>
            </a:pPr>
            <a:r>
              <a:rPr lang="fr-CH" sz="1600" kern="0" dirty="0" smtClean="0">
                <a:solidFill>
                  <a:srgbClr val="000000"/>
                </a:solidFill>
              </a:rPr>
              <a:t>Présenter la dispense avant la leçon d’éducation physique</a:t>
            </a:r>
          </a:p>
          <a:p>
            <a:pPr lvl="1">
              <a:defRPr/>
            </a:pPr>
            <a:r>
              <a:rPr lang="fr-CH" sz="1600" kern="0" dirty="0" smtClean="0">
                <a:solidFill>
                  <a:srgbClr val="000000"/>
                </a:solidFill>
              </a:rPr>
              <a:t>Entraînement en salle de force – retour au sein de la troupe après l’enseignement.</a:t>
            </a:r>
          </a:p>
          <a:p>
            <a:pPr>
              <a:defRPr/>
            </a:pPr>
            <a:endParaRPr lang="fr-CH" sz="2400" kern="0" dirty="0" smtClean="0">
              <a:solidFill>
                <a:srgbClr val="000000"/>
              </a:solidFill>
            </a:endParaRPr>
          </a:p>
          <a:p>
            <a:pPr>
              <a:defRPr/>
            </a:pPr>
            <a:r>
              <a:rPr lang="fr-CH" sz="2400" kern="0" dirty="0" smtClean="0">
                <a:solidFill>
                  <a:srgbClr val="000000"/>
                </a:solidFill>
              </a:rPr>
              <a:t>Si l’activité physique est impossible, le mil fonctionne comme personnel auxiliaire </a:t>
            </a:r>
          </a:p>
          <a:p>
            <a:pPr lvl="1">
              <a:defRPr/>
            </a:pPr>
            <a:r>
              <a:rPr lang="fr-CH" sz="1600" kern="0" dirty="0" smtClean="0">
                <a:solidFill>
                  <a:srgbClr val="000000"/>
                </a:solidFill>
              </a:rPr>
              <a:t>Tenue Sport (habits chauds – possibilité de compléter avec habits militaires)</a:t>
            </a:r>
            <a:endParaRPr lang="fr-CH" sz="1600" kern="0" dirty="0">
              <a:solidFill>
                <a:srgbClr val="000000"/>
              </a:solidFill>
            </a:endParaRPr>
          </a:p>
        </p:txBody>
      </p:sp>
    </p:spTree>
    <p:extLst>
      <p:ext uri="{BB962C8B-B14F-4D97-AF65-F5344CB8AC3E}">
        <p14:creationId xmlns:p14="http://schemas.microsoft.com/office/powerpoint/2010/main" val="2471650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U80840771\AppData\Local\Microsoft\Windows\Temporary Internet Files\Content.IE5\1YHG19D3\Aepplertrinkflasch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92" y="3789048"/>
            <a:ext cx="739411" cy="90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fr-CH" dirty="0" smtClean="0"/>
              <a:t>Récupération</a:t>
            </a:r>
            <a:endParaRPr lang="fr-CH" dirty="0"/>
          </a:p>
        </p:txBody>
      </p:sp>
      <p:sp>
        <p:nvSpPr>
          <p:cNvPr id="20" name="Inhaltsplatzhalter 2"/>
          <p:cNvSpPr txBox="1">
            <a:spLocks/>
          </p:cNvSpPr>
          <p:nvPr/>
        </p:nvSpPr>
        <p:spPr bwMode="auto">
          <a:xfrm>
            <a:off x="1268402" y="992799"/>
            <a:ext cx="7704138"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2400" kern="0" dirty="0" smtClean="0">
                <a:solidFill>
                  <a:srgbClr val="000000"/>
                </a:solidFill>
              </a:rPr>
              <a:t>Dormir suffisamment </a:t>
            </a:r>
            <a:r>
              <a:rPr lang="de-CH" sz="2400" kern="0" dirty="0" smtClean="0">
                <a:solidFill>
                  <a:srgbClr val="000000"/>
                </a:solidFill>
              </a:rPr>
              <a:t>(le </a:t>
            </a:r>
            <a:r>
              <a:rPr lang="fr-CH" sz="2400" kern="0" dirty="0" err="1" smtClean="0">
                <a:solidFill>
                  <a:srgbClr val="000000"/>
                </a:solidFill>
              </a:rPr>
              <a:t>week</a:t>
            </a:r>
            <a:r>
              <a:rPr lang="de-CH" sz="2400" kern="0" dirty="0" smtClean="0">
                <a:solidFill>
                  <a:srgbClr val="000000"/>
                </a:solidFill>
              </a:rPr>
              <a:t>-end)</a:t>
            </a:r>
          </a:p>
          <a:p>
            <a:pPr marL="0" indent="0">
              <a:buNone/>
              <a:defRPr/>
            </a:pPr>
            <a:endParaRPr lang="de-CH" sz="2400" kern="0" dirty="0" smtClean="0">
              <a:solidFill>
                <a:srgbClr val="000000"/>
              </a:solidFill>
            </a:endParaRPr>
          </a:p>
          <a:p>
            <a:pPr>
              <a:defRPr/>
            </a:pPr>
            <a:r>
              <a:rPr lang="fr-CH" sz="2400" kern="0" dirty="0" smtClean="0">
                <a:solidFill>
                  <a:srgbClr val="000000"/>
                </a:solidFill>
              </a:rPr>
              <a:t>Alcool</a:t>
            </a:r>
            <a:r>
              <a:rPr lang="de-CH" sz="2400" kern="0" dirty="0" smtClean="0">
                <a:solidFill>
                  <a:srgbClr val="000000"/>
                </a:solidFill>
              </a:rPr>
              <a:t>: à </a:t>
            </a:r>
            <a:r>
              <a:rPr lang="fr-CH" sz="2400" dirty="0" smtClean="0"/>
              <a:t>consommer </a:t>
            </a:r>
          </a:p>
          <a:p>
            <a:pPr marL="0" indent="0">
              <a:buNone/>
              <a:defRPr/>
            </a:pPr>
            <a:r>
              <a:rPr lang="fr-CH" sz="2400" dirty="0" smtClean="0"/>
              <a:t>                avec modération</a:t>
            </a:r>
          </a:p>
          <a:p>
            <a:pPr marL="0" indent="0">
              <a:buNone/>
              <a:defRPr/>
            </a:pPr>
            <a:endParaRPr lang="de-CH" sz="2400" kern="0" dirty="0">
              <a:solidFill>
                <a:srgbClr val="000000"/>
              </a:solidFill>
            </a:endParaRPr>
          </a:p>
          <a:p>
            <a:pPr>
              <a:defRPr/>
            </a:pPr>
            <a:r>
              <a:rPr lang="fr-CH" sz="2400" kern="0" dirty="0" smtClean="0">
                <a:solidFill>
                  <a:srgbClr val="000000"/>
                </a:solidFill>
              </a:rPr>
              <a:t>Boire suffisamment (eau) pendant et après le sport</a:t>
            </a:r>
          </a:p>
          <a:p>
            <a:pPr lvl="1">
              <a:defRPr/>
            </a:pPr>
            <a:r>
              <a:rPr lang="fr-CH" sz="1600" kern="0" dirty="0" smtClean="0">
                <a:solidFill>
                  <a:srgbClr val="000000"/>
                </a:solidFill>
              </a:rPr>
              <a:t>Régulièrement et en petite quantité </a:t>
            </a:r>
          </a:p>
          <a:p>
            <a:pPr lvl="1">
              <a:defRPr/>
            </a:pPr>
            <a:r>
              <a:rPr lang="fr-CH" sz="1600" kern="0" dirty="0" smtClean="0">
                <a:solidFill>
                  <a:srgbClr val="000000"/>
                </a:solidFill>
              </a:rPr>
              <a:t>Avant que le sentiment de soif apparaisse</a:t>
            </a:r>
          </a:p>
          <a:p>
            <a:pPr marL="0" indent="0">
              <a:buNone/>
              <a:defRPr/>
            </a:pPr>
            <a:endParaRPr lang="de-CH" sz="2400" kern="0" dirty="0">
              <a:solidFill>
                <a:srgbClr val="000000"/>
              </a:solidFill>
            </a:endParaRPr>
          </a:p>
          <a:p>
            <a:pPr>
              <a:defRPr/>
            </a:pPr>
            <a:r>
              <a:rPr lang="fr-CH" sz="2400" kern="0" dirty="0" smtClean="0">
                <a:solidFill>
                  <a:srgbClr val="000000"/>
                </a:solidFill>
              </a:rPr>
              <a:t>Petit snack après le sport (si pas de repas) </a:t>
            </a:r>
            <a:endParaRPr lang="fr-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9267" y="378904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2732" y="1767979"/>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5018967" y="1718772"/>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5003896" y="1742877"/>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92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Pyramide alimentaire </a:t>
            </a:r>
            <a:endParaRPr lang="fr-CH" dirty="0"/>
          </a:p>
        </p:txBody>
      </p:sp>
      <p:pic>
        <p:nvPicPr>
          <p:cNvPr id="3" name="Image 2"/>
          <p:cNvPicPr>
            <a:picLocks noChangeAspect="1"/>
          </p:cNvPicPr>
          <p:nvPr/>
        </p:nvPicPr>
        <p:blipFill>
          <a:blip r:embed="rId3"/>
          <a:stretch>
            <a:fillRect/>
          </a:stretch>
        </p:blipFill>
        <p:spPr>
          <a:xfrm>
            <a:off x="971520" y="790392"/>
            <a:ext cx="6915180" cy="4798896"/>
          </a:xfrm>
          <a:prstGeom prst="rect">
            <a:avLst/>
          </a:prstGeom>
        </p:spPr>
      </p:pic>
      <p:sp>
        <p:nvSpPr>
          <p:cNvPr id="4" name="Rectangle 3"/>
          <p:cNvSpPr/>
          <p:nvPr/>
        </p:nvSpPr>
        <p:spPr bwMode="auto">
          <a:xfrm>
            <a:off x="971520" y="790392"/>
            <a:ext cx="2174568" cy="914400"/>
          </a:xfrm>
          <a:prstGeom prst="rect">
            <a:avLst/>
          </a:prstGeom>
          <a:solidFill>
            <a:schemeClr val="bg1"/>
          </a:solid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H" sz="12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91854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01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fr-CH" dirty="0" smtClean="0"/>
              <a:t>Le sport: plus qu’une activité de loisirs pertinente </a:t>
            </a:r>
            <a:endParaRPr lang="fr-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fr-FR" sz="2400" kern="0" dirty="0" smtClean="0">
                <a:solidFill>
                  <a:srgbClr val="000000"/>
                </a:solidFill>
                <a:latin typeface="Arial"/>
              </a:rPr>
              <a:t>La </a:t>
            </a:r>
            <a:r>
              <a:rPr lang="fr-FR" sz="2400" kern="0" dirty="0">
                <a:solidFill>
                  <a:srgbClr val="000000"/>
                </a:solidFill>
                <a:latin typeface="Arial"/>
              </a:rPr>
              <a:t>santé, la capacité de performance et la résistance au stress constituent une partie importante de la qualité de vie. Elles pourront, </a:t>
            </a:r>
            <a:r>
              <a:rPr lang="fr-FR" sz="2400" kern="0" dirty="0">
                <a:solidFill>
                  <a:srgbClr val="000000"/>
                </a:solidFill>
              </a:rPr>
              <a:t>grâce à l'entraînement, </a:t>
            </a:r>
            <a:r>
              <a:rPr lang="fr-FR" sz="2400" kern="0" dirty="0">
                <a:solidFill>
                  <a:srgbClr val="000000"/>
                </a:solidFill>
                <a:latin typeface="Arial"/>
              </a:rPr>
              <a:t>en grande partie se développer, se consolider et se maintenir</a:t>
            </a:r>
            <a:r>
              <a:rPr lang="fr-FR" sz="2400" kern="0" dirty="0" smtClean="0">
                <a:solidFill>
                  <a:srgbClr val="000000"/>
                </a:solidFill>
                <a:latin typeface="Arial"/>
              </a:rPr>
              <a:t>.</a:t>
            </a:r>
            <a:endParaRPr lang="fr-FR" sz="2400" kern="0" dirty="0">
              <a:solidFill>
                <a:srgbClr val="000000"/>
              </a:solidFill>
              <a:latin typeface="Arial"/>
            </a:endParaRP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fr-CH" sz="2400" dirty="0" smtClean="0"/>
              <a:t>Ce qui est sollicité se développe, ce que l’on n’emploie pas </a:t>
            </a:r>
            <a:r>
              <a:rPr lang="fr-CH" sz="2400" dirty="0"/>
              <a:t>cesse de se </a:t>
            </a:r>
            <a:r>
              <a:rPr lang="fr-CH" sz="2400" dirty="0" smtClean="0"/>
              <a:t>développer</a:t>
            </a:r>
            <a:endParaRPr lang="de-CH" sz="2400" dirty="0"/>
          </a:p>
        </p:txBody>
      </p:sp>
      <p:sp>
        <p:nvSpPr>
          <p:cNvPr id="13" name="Abgerundetes Rechteck 12"/>
          <p:cNvSpPr/>
          <p:nvPr/>
        </p:nvSpPr>
        <p:spPr bwMode="auto">
          <a:xfrm>
            <a:off x="1215011" y="3826428"/>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sz="1800" b="1" i="1" dirty="0" smtClean="0"/>
              <a:t>La capacité de performance physique constitue la base pour l’aptitude à supporter la charge des engagements militaires et à fournir la performance souhaitée dans les situations extrêmes. Le </a:t>
            </a:r>
            <a:r>
              <a:rPr lang="fr-CH" sz="1800" b="1" i="1" dirty="0" err="1" smtClean="0"/>
              <a:t>sdt</a:t>
            </a:r>
            <a:r>
              <a:rPr lang="fr-CH" sz="1800" b="1" i="1" dirty="0" smtClean="0"/>
              <a:t> doit être prêt à supporter des désagréments physiques sur une longue période de temps et à remplir un mandat dans des conditions précaires.</a:t>
            </a:r>
            <a:endParaRPr lang="fr-CH" sz="1800" dirty="0"/>
          </a:p>
        </p:txBody>
      </p:sp>
    </p:spTree>
    <p:extLst>
      <p:ext uri="{BB962C8B-B14F-4D97-AF65-F5344CB8AC3E}">
        <p14:creationId xmlns:p14="http://schemas.microsoft.com/office/powerpoint/2010/main" val="259840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fr-CH" dirty="0" smtClean="0"/>
              <a:t>Il n’est jamais trop tard pour reprendre une activité physique! </a:t>
            </a:r>
            <a:endParaRPr lang="fr-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4" name="Textfeld 3"/>
          <p:cNvSpPr txBox="1"/>
          <p:nvPr/>
        </p:nvSpPr>
        <p:spPr>
          <a:xfrm>
            <a:off x="6445250" y="6012968"/>
            <a:ext cx="1367182" cy="215444"/>
          </a:xfrm>
          <a:prstGeom prst="rect">
            <a:avLst/>
          </a:prstGeom>
          <a:noFill/>
        </p:spPr>
        <p:txBody>
          <a:bodyPr wrap="square" rtlCol="0">
            <a:spAutoFit/>
          </a:bodyPr>
          <a:lstStyle/>
          <a:p>
            <a:r>
              <a:rPr lang="de-CH" sz="800" i="1" dirty="0" smtClean="0"/>
              <a:t>Martin &amp; Marti (1989)</a:t>
            </a:r>
            <a:endParaRPr lang="de-CH" sz="800" i="1" dirty="0"/>
          </a:p>
        </p:txBody>
      </p:sp>
      <p:pic>
        <p:nvPicPr>
          <p:cNvPr id="2" name="Image 1"/>
          <p:cNvPicPr>
            <a:picLocks noChangeAspect="1"/>
          </p:cNvPicPr>
          <p:nvPr/>
        </p:nvPicPr>
        <p:blipFill>
          <a:blip r:embed="rId3"/>
          <a:stretch>
            <a:fillRect/>
          </a:stretch>
        </p:blipFill>
        <p:spPr>
          <a:xfrm>
            <a:off x="1273893" y="1673408"/>
            <a:ext cx="6808575" cy="4001248"/>
          </a:xfrm>
          <a:prstGeom prst="rect">
            <a:avLst/>
          </a:prstGeom>
        </p:spPr>
      </p:pic>
    </p:spTree>
    <p:extLst>
      <p:ext uri="{BB962C8B-B14F-4D97-AF65-F5344CB8AC3E}">
        <p14:creationId xmlns:p14="http://schemas.microsoft.com/office/powerpoint/2010/main" val="118775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solidFill>
                  <a:srgbClr val="7030A0"/>
                </a:solidFill>
              </a:rPr>
              <a:t>Périodicité</a:t>
            </a:r>
            <a:r>
              <a:rPr lang="fr-CH" dirty="0" smtClean="0"/>
              <a:t> </a:t>
            </a:r>
            <a:endParaRPr lang="fr-CH" dirty="0"/>
          </a:p>
        </p:txBody>
      </p:sp>
      <p:graphicFrame>
        <p:nvGraphicFramePr>
          <p:cNvPr id="4" name="Tabelle 3"/>
          <p:cNvGraphicFramePr>
            <a:graphicFrameLocks noGrp="1"/>
          </p:cNvGraphicFramePr>
          <p:nvPr>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a:t>
                      </a:r>
                      <a:r>
                        <a:rPr lang="de-CH" b="1" dirty="0" err="1" smtClean="0"/>
                        <a:t>minutes</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pPr algn="l"/>
                      <a:r>
                        <a:rPr lang="de-CH" dirty="0" smtClean="0"/>
                        <a:t>30 </a:t>
                      </a:r>
                      <a:r>
                        <a:rPr lang="de-CH" b="1" dirty="0" err="1" smtClean="0"/>
                        <a:t>minutes</a:t>
                      </a:r>
                      <a:endParaRPr lang="de-CH" b="1"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a:t>
                      </a:r>
                      <a:r>
                        <a:rPr lang="de-CH" b="1" dirty="0" err="1" smtClean="0"/>
                        <a:t>minutes</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fr-CH" sz="2400" kern="0" dirty="0" smtClean="0">
                <a:solidFill>
                  <a:srgbClr val="000000"/>
                </a:solidFill>
              </a:rPr>
              <a:t>		</a:t>
            </a:r>
          </a:p>
          <a:p>
            <a:pPr marL="0" indent="0">
              <a:buFontTx/>
              <a:buNone/>
              <a:defRPr/>
            </a:pPr>
            <a:r>
              <a:rPr lang="fr-CH" sz="2400" b="1" kern="0" dirty="0" smtClean="0">
                <a:solidFill>
                  <a:srgbClr val="000000"/>
                </a:solidFill>
              </a:rPr>
              <a:t>Par semaine:</a:t>
            </a:r>
          </a:p>
        </p:txBody>
      </p:sp>
      <p:graphicFrame>
        <p:nvGraphicFramePr>
          <p:cNvPr id="11" name="Tabelle 10"/>
          <p:cNvGraphicFramePr>
            <a:graphicFrameLocks noGrp="1"/>
          </p:cNvGraphicFramePr>
          <p:nvPr>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pPr algn="l"/>
                      <a:r>
                        <a:rPr lang="de-CH" dirty="0" smtClean="0"/>
                        <a:t>30 </a:t>
                      </a:r>
                      <a:r>
                        <a:rPr lang="de-CH" b="1" dirty="0" err="1" smtClean="0"/>
                        <a:t>minutes</a:t>
                      </a:r>
                      <a:endParaRPr lang="de-CH" b="1"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fr-CH" sz="3200" b="1" kern="0" dirty="0" smtClean="0">
                <a:solidFill>
                  <a:srgbClr val="000000"/>
                </a:solidFill>
              </a:rPr>
              <a:t>4 heures</a:t>
            </a:r>
            <a:endParaRPr lang="fr-CH" sz="3200" kern="0" dirty="0">
              <a:solidFill>
                <a:srgbClr val="000000"/>
              </a:solidFill>
            </a:endParaRPr>
          </a:p>
        </p:txBody>
      </p:sp>
    </p:spTree>
    <p:extLst>
      <p:ext uri="{BB962C8B-B14F-4D97-AF65-F5344CB8AC3E}">
        <p14:creationId xmlns:p14="http://schemas.microsoft.com/office/powerpoint/2010/main" val="161984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Contenus</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2421481911"/>
              </p:ext>
            </p:extLst>
          </p:nvPr>
        </p:nvGraphicFramePr>
        <p:xfrm>
          <a:off x="1283943" y="1307784"/>
          <a:ext cx="7200960" cy="1873560"/>
        </p:xfrm>
        <a:graphic>
          <a:graphicData uri="http://schemas.openxmlformats.org/drawingml/2006/table">
            <a:tbl>
              <a:tblPr firstRow="1" lastRow="1" bandRow="1">
                <a:tableStyleId>{EB9631B5-78F2-41C9-869B-9F39066F8104}</a:tableStyleId>
              </a:tblPr>
              <a:tblGrid>
                <a:gridCol w="5478324">
                  <a:extLst>
                    <a:ext uri="{9D8B030D-6E8A-4147-A177-3AD203B41FA5}">
                      <a16:colId xmlns:a16="http://schemas.microsoft.com/office/drawing/2014/main" val="20000"/>
                    </a:ext>
                  </a:extLst>
                </a:gridCol>
                <a:gridCol w="1722636">
                  <a:extLst>
                    <a:ext uri="{9D8B030D-6E8A-4147-A177-3AD203B41FA5}">
                      <a16:colId xmlns:a16="http://schemas.microsoft.com/office/drawing/2014/main" val="20001"/>
                    </a:ext>
                  </a:extLst>
                </a:gridCol>
              </a:tblGrid>
              <a:tr h="370840">
                <a:tc>
                  <a:txBody>
                    <a:bodyPr/>
                    <a:lstStyle/>
                    <a:p>
                      <a:r>
                        <a:rPr lang="de-CH" sz="1700" dirty="0" err="1" smtClean="0"/>
                        <a:t>Thèmes</a:t>
                      </a:r>
                      <a:endParaRPr lang="de-CH" sz="1700" dirty="0"/>
                    </a:p>
                  </a:txBody>
                  <a:tcPr>
                    <a:solidFill>
                      <a:srgbClr val="FFC000"/>
                    </a:solidFill>
                  </a:tcPr>
                </a:tc>
                <a:tc>
                  <a:txBody>
                    <a:bodyPr/>
                    <a:lstStyle/>
                    <a:p>
                      <a:pPr algn="ctr"/>
                      <a:r>
                        <a:rPr lang="de-CH" sz="1700" dirty="0" err="1" smtClean="0"/>
                        <a:t>Durée</a:t>
                      </a:r>
                      <a:endParaRPr lang="de-CH" sz="1700" dirty="0"/>
                    </a:p>
                  </a:txBody>
                  <a:tcPr>
                    <a:solidFill>
                      <a:srgbClr val="FFC000"/>
                    </a:solidFill>
                  </a:tcPr>
                </a:tc>
                <a:extLst>
                  <a:ext uri="{0D108BD9-81ED-4DB2-BD59-A6C34878D82A}">
                    <a16:rowId xmlns:a16="http://schemas.microsoft.com/office/drawing/2014/main" val="10000"/>
                  </a:ext>
                </a:extLst>
              </a:tr>
              <a:tr h="370840">
                <a:tc>
                  <a:txBody>
                    <a:bodyPr/>
                    <a:lstStyle/>
                    <a:p>
                      <a:r>
                        <a:rPr lang="de-CH" sz="1700" dirty="0" smtClean="0"/>
                        <a:t>Praktische Grundalgen</a:t>
                      </a:r>
                      <a:endParaRPr lang="de-CH" sz="1700" dirty="0"/>
                    </a:p>
                  </a:txBody>
                  <a:tcPr/>
                </a:tc>
                <a:tc>
                  <a:txBody>
                    <a:bodyPr/>
                    <a:lstStyle/>
                    <a:p>
                      <a:pPr algn="ctr"/>
                      <a:r>
                        <a:rPr lang="de-CH" sz="1700" dirty="0" smtClean="0"/>
                        <a:t>22:30 </a:t>
                      </a:r>
                      <a:r>
                        <a:rPr lang="de-CH" sz="1700" baseline="0" dirty="0" smtClean="0"/>
                        <a:t>h</a:t>
                      </a:r>
                      <a:endParaRPr lang="de-CH" sz="1700" dirty="0"/>
                    </a:p>
                  </a:txBody>
                  <a:tcPr/>
                </a:tc>
                <a:extLst>
                  <a:ext uri="{0D108BD9-81ED-4DB2-BD59-A6C34878D82A}">
                    <a16:rowId xmlns:a16="http://schemas.microsoft.com/office/drawing/2014/main" val="10001"/>
                  </a:ext>
                </a:extLst>
              </a:tr>
              <a:tr h="390200">
                <a:tc>
                  <a:txBody>
                    <a:bodyPr/>
                    <a:lstStyle/>
                    <a:p>
                      <a:r>
                        <a:rPr lang="de-CH" sz="1700" dirty="0" smtClean="0"/>
                        <a:t>Bases </a:t>
                      </a:r>
                      <a:r>
                        <a:rPr lang="de-CH" sz="1700" dirty="0" err="1" smtClean="0"/>
                        <a:t>théoriques</a:t>
                      </a:r>
                      <a:endParaRPr lang="de-CH" sz="1700" dirty="0"/>
                    </a:p>
                  </a:txBody>
                  <a:tcPr/>
                </a:tc>
                <a:tc>
                  <a:txBody>
                    <a:bodyPr/>
                    <a:lstStyle/>
                    <a:p>
                      <a:pPr algn="ctr"/>
                      <a:r>
                        <a:rPr lang="de-CH" sz="1700" dirty="0" smtClean="0"/>
                        <a:t>6:30 h</a:t>
                      </a:r>
                      <a:endParaRPr lang="de-CH" sz="1700" dirty="0"/>
                    </a:p>
                  </a:txBody>
                  <a:tcPr/>
                </a:tc>
                <a:extLst>
                  <a:ext uri="{0D108BD9-81ED-4DB2-BD59-A6C34878D82A}">
                    <a16:rowId xmlns:a16="http://schemas.microsoft.com/office/drawing/2014/main" val="10002"/>
                  </a:ext>
                </a:extLst>
              </a:tr>
              <a:tr h="370840">
                <a:tc>
                  <a:txBody>
                    <a:bodyPr/>
                    <a:lstStyle/>
                    <a:p>
                      <a:r>
                        <a:rPr lang="de-CH" sz="1700" dirty="0" smtClean="0"/>
                        <a:t>Examens (</a:t>
                      </a:r>
                      <a:r>
                        <a:rPr lang="de-CH" sz="1700" dirty="0" err="1" smtClean="0"/>
                        <a:t>pist</a:t>
                      </a:r>
                      <a:r>
                        <a:rPr lang="de-CH" sz="1700" dirty="0" smtClean="0"/>
                        <a:t> </a:t>
                      </a:r>
                      <a:r>
                        <a:rPr lang="de-CH" sz="1700" dirty="0" err="1" smtClean="0"/>
                        <a:t>obst</a:t>
                      </a:r>
                      <a:r>
                        <a:rPr lang="de-CH" sz="1700" baseline="0" dirty="0" smtClean="0"/>
                        <a:t> </a:t>
                      </a:r>
                      <a:r>
                        <a:rPr lang="de-CH" sz="1700" baseline="0" dirty="0" err="1" smtClean="0"/>
                        <a:t>indoor</a:t>
                      </a:r>
                      <a:r>
                        <a:rPr lang="de-CH" sz="1700" baseline="0" dirty="0" smtClean="0"/>
                        <a:t>/</a:t>
                      </a:r>
                      <a:r>
                        <a:rPr lang="de-CH" sz="1700" baseline="0" dirty="0" err="1" smtClean="0"/>
                        <a:t>outdoor</a:t>
                      </a:r>
                      <a:r>
                        <a:rPr lang="de-CH" sz="1700" baseline="0" dirty="0" smtClean="0"/>
                        <a:t>; FTA, test-TCC)</a:t>
                      </a:r>
                      <a:endParaRPr lang="de-CH" sz="1700" dirty="0"/>
                    </a:p>
                  </a:txBody>
                  <a:tcPr/>
                </a:tc>
                <a:tc>
                  <a:txBody>
                    <a:bodyPr/>
                    <a:lstStyle/>
                    <a:p>
                      <a:pPr algn="ctr"/>
                      <a:r>
                        <a:rPr lang="de-CH" sz="1700" dirty="0" smtClean="0"/>
                        <a:t>4:00 h</a:t>
                      </a:r>
                      <a:endParaRPr lang="de-CH" sz="1700" dirty="0"/>
                    </a:p>
                  </a:txBody>
                  <a:tcPr/>
                </a:tc>
                <a:extLst>
                  <a:ext uri="{0D108BD9-81ED-4DB2-BD59-A6C34878D82A}">
                    <a16:rowId xmlns:a16="http://schemas.microsoft.com/office/drawing/2014/main" val="10003"/>
                  </a:ext>
                </a:extLst>
              </a:tr>
              <a:tr h="370840">
                <a:tc>
                  <a:txBody>
                    <a:bodyPr/>
                    <a:lstStyle/>
                    <a:p>
                      <a:endParaRPr lang="de-CH" sz="1700" dirty="0"/>
                    </a:p>
                  </a:txBody>
                  <a:tcPr>
                    <a:lnL>
                      <a:noFill/>
                    </a:lnL>
                  </a:tcPr>
                </a:tc>
                <a:tc>
                  <a:txBody>
                    <a:bodyPr/>
                    <a:lstStyle/>
                    <a:p>
                      <a:pPr algn="ctr"/>
                      <a:r>
                        <a:rPr lang="de-CH" sz="1700" dirty="0" smtClean="0"/>
                        <a:t>33:00 h</a:t>
                      </a:r>
                      <a:endParaRPr lang="de-CH" sz="1700" dirty="0"/>
                    </a:p>
                  </a:txBody>
                  <a:tcPr/>
                </a:tc>
                <a:extLst>
                  <a:ext uri="{0D108BD9-81ED-4DB2-BD59-A6C34878D82A}">
                    <a16:rowId xmlns:a16="http://schemas.microsoft.com/office/drawing/2014/main" val="10004"/>
                  </a:ext>
                </a:extLst>
              </a:tr>
            </a:tbl>
          </a:graphicData>
        </a:graphic>
      </p:graphicFrame>
      <p:sp>
        <p:nvSpPr>
          <p:cNvPr id="8" name="Textfeld 7"/>
          <p:cNvSpPr txBox="1"/>
          <p:nvPr/>
        </p:nvSpPr>
        <p:spPr>
          <a:xfrm>
            <a:off x="1184406" y="808917"/>
            <a:ext cx="5220696" cy="461665"/>
          </a:xfrm>
          <a:prstGeom prst="rect">
            <a:avLst/>
          </a:prstGeom>
          <a:noFill/>
        </p:spPr>
        <p:txBody>
          <a:bodyPr wrap="square" rtlCol="0">
            <a:spAutoFit/>
          </a:bodyPr>
          <a:lstStyle/>
          <a:p>
            <a:pPr algn="l"/>
            <a:r>
              <a:rPr lang="de-CH" sz="2400" b="1" dirty="0" smtClean="0"/>
              <a:t>Formation MSM</a:t>
            </a:r>
            <a:endParaRPr lang="de-CH" sz="2400" b="1" dirty="0"/>
          </a:p>
        </p:txBody>
      </p:sp>
      <p:sp>
        <p:nvSpPr>
          <p:cNvPr id="12" name="Textfeld 11"/>
          <p:cNvSpPr txBox="1"/>
          <p:nvPr/>
        </p:nvSpPr>
        <p:spPr>
          <a:xfrm>
            <a:off x="1184406" y="3187243"/>
            <a:ext cx="5220696" cy="461665"/>
          </a:xfrm>
          <a:prstGeom prst="rect">
            <a:avLst/>
          </a:prstGeom>
          <a:noFill/>
        </p:spPr>
        <p:txBody>
          <a:bodyPr wrap="square" rtlCol="0">
            <a:spAutoFit/>
          </a:bodyPr>
          <a:lstStyle/>
          <a:p>
            <a:pPr algn="l"/>
            <a:r>
              <a:rPr lang="de-CH" sz="2400" b="1" dirty="0" err="1" smtClean="0"/>
              <a:t>Instruction</a:t>
            </a:r>
            <a:r>
              <a:rPr lang="de-CH" sz="2400" b="1" dirty="0" smtClean="0"/>
              <a:t> </a:t>
            </a:r>
            <a:r>
              <a:rPr lang="de-CH" sz="2400" b="1" dirty="0" err="1" smtClean="0"/>
              <a:t>sport</a:t>
            </a:r>
            <a:endParaRPr lang="de-CH" sz="2400" b="1" dirty="0"/>
          </a:p>
        </p:txBody>
      </p:sp>
      <p:graphicFrame>
        <p:nvGraphicFramePr>
          <p:cNvPr id="13" name="Tabelle 12"/>
          <p:cNvGraphicFramePr>
            <a:graphicFrameLocks noGrp="1"/>
          </p:cNvGraphicFramePr>
          <p:nvPr>
            <p:extLst>
              <p:ext uri="{D42A27DB-BD31-4B8C-83A1-F6EECF244321}">
                <p14:modId xmlns:p14="http://schemas.microsoft.com/office/powerpoint/2010/main" val="2749288926"/>
              </p:ext>
            </p:extLst>
          </p:nvPr>
        </p:nvGraphicFramePr>
        <p:xfrm>
          <a:off x="1279656" y="3637304"/>
          <a:ext cx="7200960" cy="2611120"/>
        </p:xfrm>
        <a:graphic>
          <a:graphicData uri="http://schemas.openxmlformats.org/drawingml/2006/table">
            <a:tbl>
              <a:tblPr firstRow="1" bandRow="1">
                <a:tableStyleId>{EB9631B5-78F2-41C9-869B-9F39066F8104}</a:tableStyleId>
              </a:tblPr>
              <a:tblGrid>
                <a:gridCol w="3292344">
                  <a:extLst>
                    <a:ext uri="{9D8B030D-6E8A-4147-A177-3AD203B41FA5}">
                      <a16:colId xmlns:a16="http://schemas.microsoft.com/office/drawing/2014/main" val="20000"/>
                    </a:ext>
                  </a:extLst>
                </a:gridCol>
                <a:gridCol w="1812134">
                  <a:extLst>
                    <a:ext uri="{9D8B030D-6E8A-4147-A177-3AD203B41FA5}">
                      <a16:colId xmlns:a16="http://schemas.microsoft.com/office/drawing/2014/main" val="20001"/>
                    </a:ext>
                  </a:extLst>
                </a:gridCol>
                <a:gridCol w="2096482">
                  <a:extLst>
                    <a:ext uri="{9D8B030D-6E8A-4147-A177-3AD203B41FA5}">
                      <a16:colId xmlns:a16="http://schemas.microsoft.com/office/drawing/2014/main" val="20002"/>
                    </a:ext>
                  </a:extLst>
                </a:gridCol>
              </a:tblGrid>
              <a:tr h="370840">
                <a:tc>
                  <a:txBody>
                    <a:bodyPr/>
                    <a:lstStyle/>
                    <a:p>
                      <a:r>
                        <a:rPr lang="de-CH" sz="1700" dirty="0" err="1" smtClean="0"/>
                        <a:t>Thème</a:t>
                      </a:r>
                      <a:endParaRPr lang="de-CH" sz="1700" dirty="0"/>
                    </a:p>
                  </a:txBody>
                  <a:tcPr>
                    <a:solidFill>
                      <a:srgbClr val="00B050"/>
                    </a:solidFill>
                  </a:tcPr>
                </a:tc>
                <a:tc>
                  <a:txBody>
                    <a:bodyPr/>
                    <a:lstStyle/>
                    <a:p>
                      <a:pPr algn="l"/>
                      <a:r>
                        <a:rPr lang="de-CH" sz="1700" dirty="0" err="1" smtClean="0"/>
                        <a:t>Leçon</a:t>
                      </a:r>
                      <a:r>
                        <a:rPr lang="de-CH" sz="1700" dirty="0" smtClean="0"/>
                        <a:t> </a:t>
                      </a:r>
                      <a:r>
                        <a:rPr lang="de-CH" sz="1700" dirty="0" err="1" smtClean="0"/>
                        <a:t>longue</a:t>
                      </a:r>
                      <a:endParaRPr lang="de-CH" sz="1700" dirty="0"/>
                    </a:p>
                  </a:txBody>
                  <a:tcPr>
                    <a:solidFill>
                      <a:srgbClr val="00B050"/>
                    </a:solidFill>
                  </a:tcPr>
                </a:tc>
                <a:tc>
                  <a:txBody>
                    <a:bodyPr/>
                    <a:lstStyle/>
                    <a:p>
                      <a:pPr algn="l"/>
                      <a:r>
                        <a:rPr lang="de-CH" sz="1700" dirty="0" err="1" smtClean="0"/>
                        <a:t>Leçon</a:t>
                      </a:r>
                      <a:r>
                        <a:rPr lang="de-CH" sz="1700" dirty="0" smtClean="0"/>
                        <a:t> </a:t>
                      </a:r>
                      <a:r>
                        <a:rPr lang="de-CH" sz="1700" dirty="0" err="1" smtClean="0"/>
                        <a:t>courte</a:t>
                      </a:r>
                      <a:endParaRPr lang="de-CH" sz="1700" dirty="0"/>
                    </a:p>
                  </a:txBody>
                  <a:tcPr>
                    <a:solidFill>
                      <a:srgbClr val="00B050"/>
                    </a:solidFill>
                  </a:tcPr>
                </a:tc>
                <a:extLst>
                  <a:ext uri="{0D108BD9-81ED-4DB2-BD59-A6C34878D82A}">
                    <a16:rowId xmlns:a16="http://schemas.microsoft.com/office/drawing/2014/main" val="10000"/>
                  </a:ext>
                </a:extLst>
              </a:tr>
              <a:tr h="370840">
                <a:tc>
                  <a:txBody>
                    <a:bodyPr/>
                    <a:lstStyle/>
                    <a:p>
                      <a:r>
                        <a:rPr lang="de-CH" sz="1700" dirty="0" smtClean="0"/>
                        <a:t>TFA </a:t>
                      </a:r>
                      <a:endParaRPr lang="de-CH" sz="1700" dirty="0"/>
                    </a:p>
                  </a:txBody>
                  <a:tcPr/>
                </a:tc>
                <a:tc>
                  <a:txBody>
                    <a:bodyPr/>
                    <a:lstStyle/>
                    <a:p>
                      <a:pPr algn="ctr"/>
                      <a:r>
                        <a:rPr lang="de-CH" sz="1700" dirty="0" smtClean="0"/>
                        <a:t>2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1"/>
                  </a:ext>
                </a:extLst>
              </a:tr>
              <a:tr h="390200">
                <a:tc>
                  <a:txBody>
                    <a:bodyPr/>
                    <a:lstStyle/>
                    <a:p>
                      <a:r>
                        <a:rPr lang="de-CH" sz="1700" dirty="0" err="1" smtClean="0"/>
                        <a:t>Potentiel</a:t>
                      </a:r>
                      <a:r>
                        <a:rPr lang="de-CH" sz="1700" dirty="0" smtClean="0"/>
                        <a:t> de </a:t>
                      </a:r>
                      <a:r>
                        <a:rPr lang="de-CH" sz="1700" dirty="0" err="1" smtClean="0"/>
                        <a:t>condition</a:t>
                      </a:r>
                      <a:r>
                        <a:rPr lang="de-CH" sz="1700" dirty="0" smtClean="0"/>
                        <a:t> </a:t>
                      </a:r>
                      <a:r>
                        <a:rPr lang="de-CH" sz="1700" dirty="0" err="1" smtClean="0"/>
                        <a:t>physique</a:t>
                      </a:r>
                      <a:r>
                        <a:rPr lang="de-CH" sz="1700" baseline="0" dirty="0" smtClean="0"/>
                        <a:t>:</a:t>
                      </a:r>
                    </a:p>
                    <a:p>
                      <a:pPr marL="285750" indent="-285750">
                        <a:buFont typeface="Arial" panose="020B0604020202020204" pitchFamily="34" charset="0"/>
                        <a:buChar char="•"/>
                      </a:pPr>
                      <a:r>
                        <a:rPr lang="de-CH" sz="1700" baseline="0" dirty="0" err="1" smtClean="0"/>
                        <a:t>force</a:t>
                      </a:r>
                      <a:endParaRPr lang="de-CH" sz="1700" baseline="0" dirty="0" smtClean="0"/>
                    </a:p>
                    <a:p>
                      <a:pPr marL="285750" indent="-285750">
                        <a:buFont typeface="Arial" panose="020B0604020202020204" pitchFamily="34" charset="0"/>
                        <a:buChar char="•"/>
                      </a:pPr>
                      <a:r>
                        <a:rPr lang="de-CH" sz="1700" baseline="0" dirty="0" err="1" smtClean="0"/>
                        <a:t>endurance</a:t>
                      </a:r>
                      <a:endParaRPr lang="de-CH" sz="1700" baseline="0" dirty="0" smtClean="0"/>
                    </a:p>
                    <a:p>
                      <a:pPr marL="285750" indent="-285750">
                        <a:buFont typeface="Arial" panose="020B0604020202020204" pitchFamily="34" charset="0"/>
                        <a:buChar char="•"/>
                      </a:pPr>
                      <a:r>
                        <a:rPr lang="de-CH" sz="1700" i="1" baseline="0" dirty="0" smtClean="0"/>
                        <a:t>Leichtkontakt</a:t>
                      </a:r>
                      <a:endParaRPr lang="de-CH" sz="1700" i="1" dirty="0"/>
                    </a:p>
                  </a:txBody>
                  <a:tcPr/>
                </a:tc>
                <a:tc>
                  <a:txBody>
                    <a:bodyPr/>
                    <a:lstStyle/>
                    <a:p>
                      <a:pPr algn="ctr"/>
                      <a:endParaRPr lang="de-CH" sz="1700" dirty="0" smtClean="0"/>
                    </a:p>
                    <a:p>
                      <a:pPr algn="ctr"/>
                      <a:r>
                        <a:rPr lang="de-CH" sz="1700" dirty="0" smtClean="0"/>
                        <a:t>7 x</a:t>
                      </a:r>
                    </a:p>
                    <a:p>
                      <a:pPr algn="ctr"/>
                      <a:endParaRPr lang="de-CH" sz="1700" dirty="0" smtClean="0"/>
                    </a:p>
                    <a:p>
                      <a:pPr algn="ctr"/>
                      <a:r>
                        <a:rPr lang="de-CH" sz="1700" dirty="0" smtClean="0"/>
                        <a:t>3 x</a:t>
                      </a:r>
                      <a:endParaRPr lang="de-CH" sz="1700" dirty="0"/>
                    </a:p>
                  </a:txBody>
                  <a:tcPr/>
                </a:tc>
                <a:tc>
                  <a:txBody>
                    <a:bodyPr/>
                    <a:lstStyle/>
                    <a:p>
                      <a:pPr algn="ctr"/>
                      <a:endParaRPr lang="de-CH" sz="1700" dirty="0" smtClean="0"/>
                    </a:p>
                    <a:p>
                      <a:pPr algn="ctr"/>
                      <a:r>
                        <a:rPr lang="de-CH" sz="1700" dirty="0" smtClean="0"/>
                        <a:t>7 x</a:t>
                      </a:r>
                    </a:p>
                    <a:p>
                      <a:pPr algn="ctr"/>
                      <a:r>
                        <a:rPr lang="de-CH" sz="1700" dirty="0" smtClean="0"/>
                        <a:t>10 x</a:t>
                      </a:r>
                    </a:p>
                    <a:p>
                      <a:pPr algn="ctr"/>
                      <a:endParaRPr lang="de-CH" sz="1700" dirty="0"/>
                    </a:p>
                  </a:txBody>
                  <a:tcPr/>
                </a:tc>
                <a:extLst>
                  <a:ext uri="{0D108BD9-81ED-4DB2-BD59-A6C34878D82A}">
                    <a16:rowId xmlns:a16="http://schemas.microsoft.com/office/drawing/2014/main" val="10002"/>
                  </a:ext>
                </a:extLst>
              </a:tr>
              <a:tr h="370840">
                <a:tc>
                  <a:txBody>
                    <a:bodyPr/>
                    <a:lstStyle/>
                    <a:p>
                      <a:r>
                        <a:rPr lang="de-CH" sz="1700" dirty="0" err="1" smtClean="0"/>
                        <a:t>jeu</a:t>
                      </a:r>
                      <a:endParaRPr lang="de-CH" sz="1700" dirty="0"/>
                    </a:p>
                  </a:txBody>
                  <a:tcPr/>
                </a:tc>
                <a:tc>
                  <a:txBody>
                    <a:bodyPr/>
                    <a:lstStyle/>
                    <a:p>
                      <a:pPr algn="ctr"/>
                      <a:r>
                        <a:rPr lang="de-CH" sz="1700" dirty="0" smtClean="0"/>
                        <a:t>7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3"/>
                  </a:ext>
                </a:extLst>
              </a:tr>
              <a:tr h="370840">
                <a:tc>
                  <a:txBody>
                    <a:bodyPr/>
                    <a:lstStyle/>
                    <a:p>
                      <a:r>
                        <a:rPr lang="de-CH" sz="1700" dirty="0" smtClean="0"/>
                        <a:t>Course </a:t>
                      </a:r>
                      <a:r>
                        <a:rPr lang="de-CH" sz="1700" dirty="0" err="1" smtClean="0"/>
                        <a:t>d’orientation</a:t>
                      </a:r>
                      <a:endParaRPr lang="de-CH" sz="1700" dirty="0"/>
                    </a:p>
                  </a:txBody>
                  <a:tcPr/>
                </a:tc>
                <a:tc>
                  <a:txBody>
                    <a:bodyPr/>
                    <a:lstStyle/>
                    <a:p>
                      <a:pPr algn="ctr"/>
                      <a:r>
                        <a:rPr lang="de-CH" sz="1700" dirty="0" smtClean="0"/>
                        <a:t>2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09178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err="1" smtClean="0"/>
              <a:t>Contenus</a:t>
            </a:r>
            <a:r>
              <a:rPr lang="de-CH" altLang="fr-FR" dirty="0" smtClean="0"/>
              <a:t> – </a:t>
            </a:r>
            <a:r>
              <a:rPr lang="de-CH" altLang="fr-FR" dirty="0" err="1" smtClean="0"/>
              <a:t>leçons</a:t>
            </a:r>
            <a:r>
              <a:rPr lang="de-CH" altLang="fr-FR" dirty="0" smtClean="0"/>
              <a:t> de 90 min </a:t>
            </a:r>
          </a:p>
        </p:txBody>
      </p:sp>
      <p:sp>
        <p:nvSpPr>
          <p:cNvPr id="2" name="Rechteck 1"/>
          <p:cNvSpPr/>
          <p:nvPr/>
        </p:nvSpPr>
        <p:spPr bwMode="auto">
          <a:xfrm>
            <a:off x="1187624" y="764591"/>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dirty="0">
                <a:solidFill>
                  <a:srgbClr val="000000"/>
                </a:solidFill>
              </a:rPr>
              <a:t>Echauffement</a:t>
            </a:r>
          </a:p>
          <a:p>
            <a:r>
              <a:rPr lang="fr-CH" sz="950" dirty="0">
                <a:solidFill>
                  <a:srgbClr val="000000"/>
                </a:solidFill>
              </a:rPr>
              <a:t>(stimuler circulation - mobilisation articulations – stretching </a:t>
            </a:r>
            <a:r>
              <a:rPr lang="fr-CH" sz="950" dirty="0" err="1">
                <a:solidFill>
                  <a:srgbClr val="000000"/>
                </a:solidFill>
              </a:rPr>
              <a:t>dyna</a:t>
            </a:r>
            <a:r>
              <a:rPr lang="fr-CH" sz="950" dirty="0">
                <a:solidFill>
                  <a:srgbClr val="000000"/>
                </a:solidFill>
              </a:rPr>
              <a:t> - augmentation pulsation - Transition partie principale)</a:t>
            </a:r>
          </a:p>
        </p:txBody>
      </p:sp>
      <p:sp>
        <p:nvSpPr>
          <p:cNvPr id="3" name="Rechteck 2"/>
          <p:cNvSpPr/>
          <p:nvPr/>
        </p:nvSpPr>
        <p:spPr bwMode="auto">
          <a:xfrm>
            <a:off x="8059935" y="764592"/>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626800"/>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Retour au </a:t>
            </a:r>
            <a:r>
              <a:rPr lang="de-CH" dirty="0" err="1" smtClean="0">
                <a:solidFill>
                  <a:srgbClr val="000000"/>
                </a:solidFill>
              </a:rPr>
              <a:t>calme</a:t>
            </a:r>
            <a:endParaRPr lang="de-CH" dirty="0" smtClean="0">
              <a:solidFill>
                <a:srgbClr val="000000"/>
              </a:solidFill>
            </a:endParaRPr>
          </a:p>
          <a:p>
            <a:r>
              <a:rPr lang="fr-CH" sz="950" dirty="0" smtClean="0">
                <a:solidFill>
                  <a:srgbClr val="000000"/>
                </a:solidFill>
              </a:rPr>
              <a:t>(cool-down </a:t>
            </a:r>
            <a:r>
              <a:rPr lang="fr-CH" sz="950" dirty="0">
                <a:solidFill>
                  <a:srgbClr val="000000"/>
                </a:solidFill>
              </a:rPr>
              <a:t>– ex de détente – étirements par intermittence - relaxation musculaire progressive - massage – relaxation) </a:t>
            </a:r>
            <a:endParaRPr lang="de-CH" sz="950" dirty="0" smtClean="0">
              <a:solidFill>
                <a:srgbClr val="000000"/>
              </a:solidFill>
            </a:endParaRPr>
          </a:p>
        </p:txBody>
      </p:sp>
      <p:sp>
        <p:nvSpPr>
          <p:cNvPr id="22" name="Rechteck 21"/>
          <p:cNvSpPr/>
          <p:nvPr/>
        </p:nvSpPr>
        <p:spPr bwMode="auto">
          <a:xfrm>
            <a:off x="8059935" y="5626800"/>
            <a:ext cx="648072" cy="32253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5986847"/>
            <a:ext cx="648072" cy="358537"/>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173192"/>
            <a:ext cx="6777682" cy="4416096"/>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Partie </a:t>
            </a:r>
            <a:r>
              <a:rPr lang="de-CH" dirty="0" err="1" smtClean="0">
                <a:solidFill>
                  <a:srgbClr val="000000"/>
                </a:solidFill>
              </a:rPr>
              <a:t>principale</a:t>
            </a:r>
            <a:endParaRPr lang="de-CH" dirty="0" smtClean="0">
              <a:solidFill>
                <a:srgbClr val="000000"/>
              </a:solidFill>
            </a:endParaRPr>
          </a:p>
        </p:txBody>
      </p:sp>
      <p:sp>
        <p:nvSpPr>
          <p:cNvPr id="25" name="Rechteck 24"/>
          <p:cNvSpPr/>
          <p:nvPr/>
        </p:nvSpPr>
        <p:spPr bwMode="auto">
          <a:xfrm>
            <a:off x="8059935" y="1174131"/>
            <a:ext cx="648072" cy="441515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6129360"/>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456666"/>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0" y="1489903"/>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1-3</a:t>
            </a:r>
            <a:endParaRPr lang="de-CH" altLang="fr-FR" sz="1200" dirty="0">
              <a:solidFill>
                <a:srgbClr val="000000"/>
              </a:solidFill>
            </a:endParaRPr>
          </a:p>
        </p:txBody>
      </p:sp>
      <p:sp>
        <p:nvSpPr>
          <p:cNvPr id="8" name="Rechteck 7"/>
          <p:cNvSpPr/>
          <p:nvPr/>
        </p:nvSpPr>
        <p:spPr bwMode="auto">
          <a:xfrm rot="16200000">
            <a:off x="1391410" y="4657157"/>
            <a:ext cx="1050541" cy="44999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TFA (3 </a:t>
            </a:r>
            <a:r>
              <a:rPr lang="de-CH" b="1" dirty="0" err="1" smtClean="0">
                <a:solidFill>
                  <a:srgbClr val="FFFFFF"/>
                </a:solidFill>
              </a:rPr>
              <a:t>disciplines</a:t>
            </a:r>
            <a:r>
              <a:rPr lang="de-CH" b="1" dirty="0" smtClean="0">
                <a:solidFill>
                  <a:srgbClr val="FFFFFF"/>
                </a:solidFill>
              </a:rPr>
              <a:t>)</a:t>
            </a:r>
          </a:p>
        </p:txBody>
      </p:sp>
      <p:sp>
        <p:nvSpPr>
          <p:cNvPr id="70" name="Rechteck 69"/>
          <p:cNvSpPr/>
          <p:nvPr/>
        </p:nvSpPr>
        <p:spPr bwMode="auto">
          <a:xfrm>
            <a:off x="1731853" y="3583560"/>
            <a:ext cx="1152145" cy="413274"/>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t</a:t>
            </a:r>
            <a:r>
              <a:rPr lang="de-CH" dirty="0" err="1" smtClean="0"/>
              <a:t>héorie</a:t>
            </a:r>
            <a:r>
              <a:rPr lang="de-CH" dirty="0" smtClean="0"/>
              <a:t> </a:t>
            </a:r>
          </a:p>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sport</a:t>
            </a:r>
            <a:r>
              <a:rPr lang="de-CH" dirty="0" smtClean="0"/>
              <a:t> 1</a:t>
            </a:r>
            <a:endParaRPr kumimoji="0" lang="de-CH" sz="1200" b="0" i="0" u="none" strike="noStrike" cap="none" normalizeH="0" baseline="0" dirty="0" smtClean="0">
              <a:ln>
                <a:noFill/>
              </a:ln>
              <a:solidFill>
                <a:schemeClr val="tx1"/>
              </a:solidFill>
              <a:effectLst/>
              <a:latin typeface="Arial" charset="0"/>
            </a:endParaRPr>
          </a:p>
        </p:txBody>
      </p:sp>
      <p:sp>
        <p:nvSpPr>
          <p:cNvPr id="32" name="Textfeld 14"/>
          <p:cNvSpPr txBox="1">
            <a:spLocks noChangeArrowheads="1"/>
          </p:cNvSpPr>
          <p:nvPr/>
        </p:nvSpPr>
        <p:spPr bwMode="auto">
          <a:xfrm>
            <a:off x="2924173" y="1489903"/>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4-6</a:t>
            </a:r>
            <a:endParaRPr lang="de-CH" altLang="fr-FR" sz="1200" dirty="0">
              <a:solidFill>
                <a:srgbClr val="000000"/>
              </a:solidFill>
            </a:endParaRPr>
          </a:p>
        </p:txBody>
      </p:sp>
      <p:sp>
        <p:nvSpPr>
          <p:cNvPr id="33" name="Textfeld 14"/>
          <p:cNvSpPr txBox="1">
            <a:spLocks noChangeArrowheads="1"/>
          </p:cNvSpPr>
          <p:nvPr/>
        </p:nvSpPr>
        <p:spPr bwMode="auto">
          <a:xfrm>
            <a:off x="4156666" y="1489597"/>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7-9</a:t>
            </a:r>
            <a:endParaRPr lang="de-CH" altLang="fr-FR" sz="1200" dirty="0">
              <a:solidFill>
                <a:srgbClr val="000000"/>
              </a:solidFill>
            </a:endParaRPr>
          </a:p>
        </p:txBody>
      </p:sp>
      <p:sp>
        <p:nvSpPr>
          <p:cNvPr id="34" name="Textfeld 14"/>
          <p:cNvSpPr txBox="1">
            <a:spLocks noChangeArrowheads="1"/>
          </p:cNvSpPr>
          <p:nvPr/>
        </p:nvSpPr>
        <p:spPr bwMode="auto">
          <a:xfrm>
            <a:off x="5389159" y="1489903"/>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10-12</a:t>
            </a:r>
            <a:endParaRPr lang="de-CH" altLang="fr-FR" sz="1200" dirty="0">
              <a:solidFill>
                <a:srgbClr val="000000"/>
              </a:solidFill>
            </a:endParaRPr>
          </a:p>
        </p:txBody>
      </p:sp>
      <p:sp>
        <p:nvSpPr>
          <p:cNvPr id="35" name="Textfeld 14"/>
          <p:cNvSpPr txBox="1">
            <a:spLocks noChangeArrowheads="1"/>
          </p:cNvSpPr>
          <p:nvPr/>
        </p:nvSpPr>
        <p:spPr bwMode="auto">
          <a:xfrm>
            <a:off x="6621652" y="1489903"/>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13-15</a:t>
            </a:r>
            <a:endParaRPr lang="de-CH" altLang="fr-FR" sz="1200" dirty="0">
              <a:solidFill>
                <a:srgbClr val="000000"/>
              </a:solidFill>
            </a:endParaRPr>
          </a:p>
        </p:txBody>
      </p:sp>
      <p:cxnSp>
        <p:nvCxnSpPr>
          <p:cNvPr id="6" name="Gerade Verbindung 5"/>
          <p:cNvCxnSpPr/>
          <p:nvPr/>
        </p:nvCxnSpPr>
        <p:spPr bwMode="auto">
          <a:xfrm>
            <a:off x="1187624" y="4239108"/>
            <a:ext cx="6777682" cy="0"/>
          </a:xfrm>
          <a:prstGeom prst="line">
            <a:avLst/>
          </a:prstGeom>
          <a:solidFill>
            <a:srgbClr val="FFFFCC"/>
          </a:solidFill>
          <a:ln w="57150" cap="flat" cmpd="sng" algn="ctr">
            <a:solidFill>
              <a:schemeClr val="tx1"/>
            </a:solidFill>
            <a:prstDash val="dash"/>
            <a:round/>
            <a:headEnd type="none" w="med" len="med"/>
            <a:tailEnd type="none" w="med" len="med"/>
          </a:ln>
          <a:effectLst/>
        </p:spPr>
      </p:cxnSp>
      <p:sp>
        <p:nvSpPr>
          <p:cNvPr id="36" name="Rechteck 35"/>
          <p:cNvSpPr/>
          <p:nvPr/>
        </p:nvSpPr>
        <p:spPr bwMode="auto">
          <a:xfrm rot="16200000">
            <a:off x="7066803" y="4667964"/>
            <a:ext cx="1050541" cy="43204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a:solidFill>
                  <a:srgbClr val="FFFFFF"/>
                </a:solidFill>
              </a:rPr>
              <a:t>TFA (3 </a:t>
            </a:r>
            <a:r>
              <a:rPr lang="de-CH" b="1" dirty="0" err="1" smtClean="0">
                <a:solidFill>
                  <a:srgbClr val="FFFFFF"/>
                </a:solidFill>
              </a:rPr>
              <a:t>disciplines</a:t>
            </a:r>
            <a:r>
              <a:rPr lang="de-CH" b="1" dirty="0" smtClean="0">
                <a:solidFill>
                  <a:srgbClr val="FFFFFF"/>
                </a:solidFill>
              </a:rPr>
              <a:t>)</a:t>
            </a:r>
          </a:p>
        </p:txBody>
      </p:sp>
      <p:sp>
        <p:nvSpPr>
          <p:cNvPr id="38" name="Rechteck 37"/>
          <p:cNvSpPr/>
          <p:nvPr/>
        </p:nvSpPr>
        <p:spPr bwMode="auto">
          <a:xfrm>
            <a:off x="2956072" y="3582246"/>
            <a:ext cx="1152145" cy="413742"/>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t</a:t>
            </a:r>
            <a:r>
              <a:rPr lang="de-CH" dirty="0" err="1" smtClean="0"/>
              <a:t>héorie</a:t>
            </a:r>
            <a:endParaRPr lang="de-CH" dirty="0" smtClean="0"/>
          </a:p>
          <a:p>
            <a:r>
              <a:rPr lang="de-CH" dirty="0" err="1"/>
              <a:t>sport</a:t>
            </a:r>
            <a:r>
              <a:rPr lang="de-CH" dirty="0"/>
              <a:t> </a:t>
            </a:r>
            <a:r>
              <a:rPr lang="de-CH" dirty="0" smtClean="0"/>
              <a:t>2</a:t>
            </a:r>
            <a:endParaRPr kumimoji="0" lang="de-CH" sz="1200" b="0" i="0" u="none" strike="noStrike" cap="none" normalizeH="0" baseline="0" dirty="0" smtClean="0">
              <a:ln>
                <a:noFill/>
              </a:ln>
              <a:solidFill>
                <a:schemeClr val="tx1"/>
              </a:solidFill>
              <a:effectLst/>
              <a:latin typeface="Arial" charset="0"/>
            </a:endParaRPr>
          </a:p>
        </p:txBody>
      </p:sp>
      <p:sp>
        <p:nvSpPr>
          <p:cNvPr id="39" name="Rechteck 38"/>
          <p:cNvSpPr/>
          <p:nvPr/>
        </p:nvSpPr>
        <p:spPr bwMode="auto">
          <a:xfrm>
            <a:off x="4202593" y="3582714"/>
            <a:ext cx="1152145" cy="413274"/>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err="1"/>
              <a:t>t</a:t>
            </a:r>
            <a:r>
              <a:rPr lang="de-CH" dirty="0" err="1" smtClean="0"/>
              <a:t>héorie</a:t>
            </a:r>
            <a:endParaRPr lang="de-CH" dirty="0" smtClean="0"/>
          </a:p>
          <a:p>
            <a:r>
              <a:rPr lang="de-CH" dirty="0" err="1"/>
              <a:t>sport</a:t>
            </a:r>
            <a:r>
              <a:rPr lang="de-CH" dirty="0" smtClean="0"/>
              <a:t> 3</a:t>
            </a:r>
            <a:endParaRPr kumimoji="0" lang="de-CH" sz="1200" b="0" i="0" u="none" strike="noStrike" cap="none" normalizeH="0" baseline="0" dirty="0" smtClean="0">
              <a:ln>
                <a:noFill/>
              </a:ln>
              <a:solidFill>
                <a:schemeClr val="tx1"/>
              </a:solidFill>
              <a:effectLst/>
              <a:latin typeface="Arial" charset="0"/>
            </a:endParaRPr>
          </a:p>
        </p:txBody>
      </p:sp>
      <p:sp>
        <p:nvSpPr>
          <p:cNvPr id="40" name="Rechteck 39"/>
          <p:cNvSpPr/>
          <p:nvPr/>
        </p:nvSpPr>
        <p:spPr bwMode="auto">
          <a:xfrm>
            <a:off x="5436887" y="3582246"/>
            <a:ext cx="1152145" cy="413742"/>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err="1" smtClean="0"/>
              <a:t>théorie</a:t>
            </a:r>
            <a:r>
              <a:rPr lang="de-CH" dirty="0" smtClean="0"/>
              <a:t> </a:t>
            </a:r>
          </a:p>
          <a:p>
            <a:r>
              <a:rPr lang="de-CH" dirty="0" err="1" smtClean="0"/>
              <a:t>sport</a:t>
            </a:r>
            <a:r>
              <a:rPr lang="de-CH" dirty="0" smtClean="0"/>
              <a:t> </a:t>
            </a:r>
            <a:r>
              <a:rPr lang="de-CH" dirty="0"/>
              <a:t>4</a:t>
            </a:r>
            <a:endParaRPr kumimoji="0" lang="de-CH" sz="1200" b="0" i="0" u="none" strike="noStrike" cap="none" normalizeH="0" baseline="0" dirty="0" smtClean="0">
              <a:ln>
                <a:noFill/>
              </a:ln>
              <a:solidFill>
                <a:schemeClr val="tx1"/>
              </a:solidFill>
              <a:effectLst/>
              <a:latin typeface="Arial" charset="0"/>
            </a:endParaRPr>
          </a:p>
        </p:txBody>
      </p:sp>
      <p:sp>
        <p:nvSpPr>
          <p:cNvPr id="41" name="Rechteck 40"/>
          <p:cNvSpPr/>
          <p:nvPr/>
        </p:nvSpPr>
        <p:spPr bwMode="auto">
          <a:xfrm>
            <a:off x="1691680" y="3519012"/>
            <a:ext cx="6192687" cy="553400"/>
          </a:xfrm>
          <a:prstGeom prst="rect">
            <a:avLst/>
          </a:prstGeom>
          <a:noFill/>
          <a:ln w="254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42" name="Rechteck 41"/>
          <p:cNvSpPr/>
          <p:nvPr/>
        </p:nvSpPr>
        <p:spPr bwMode="auto">
          <a:xfrm>
            <a:off x="4206813" y="2931507"/>
            <a:ext cx="540000" cy="54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p</a:t>
            </a:r>
            <a:r>
              <a:rPr lang="de-CH" dirty="0" err="1" smtClean="0"/>
              <a:t>ist</a:t>
            </a:r>
            <a:r>
              <a:rPr lang="de-CH" dirty="0" smtClean="0"/>
              <a:t> </a:t>
            </a:r>
            <a:r>
              <a:rPr lang="de-CH" dirty="0" err="1" smtClean="0"/>
              <a:t>obst</a:t>
            </a:r>
            <a:endParaRPr lang="de-CH" dirty="0" smtClean="0"/>
          </a:p>
          <a:p>
            <a:pPr marL="0" marR="0" indent="0" algn="ctr" defTabSz="914400" rtl="0" eaLnBrk="0" fontAlgn="base" latinLnBrk="0" hangingPunct="0">
              <a:lnSpc>
                <a:spcPct val="100000"/>
              </a:lnSpc>
              <a:spcBef>
                <a:spcPct val="0"/>
              </a:spcBef>
              <a:spcAft>
                <a:spcPct val="0"/>
              </a:spcAft>
              <a:buClrTx/>
              <a:buSzTx/>
              <a:buFontTx/>
              <a:buNone/>
              <a:tabLst/>
            </a:pPr>
            <a:r>
              <a:rPr lang="de-CH" dirty="0" smtClean="0"/>
              <a:t>halle</a:t>
            </a:r>
            <a:endParaRPr kumimoji="0" lang="de-CH" sz="1200" b="0" i="0" u="none" strike="noStrike" cap="none" normalizeH="0" baseline="0" dirty="0" smtClean="0">
              <a:ln>
                <a:noFill/>
              </a:ln>
              <a:solidFill>
                <a:schemeClr val="tx1"/>
              </a:solidFill>
              <a:effectLst/>
              <a:latin typeface="Arial" charset="0"/>
            </a:endParaRPr>
          </a:p>
        </p:txBody>
      </p:sp>
      <p:sp>
        <p:nvSpPr>
          <p:cNvPr id="43" name="Rechteck 42"/>
          <p:cNvSpPr/>
          <p:nvPr/>
        </p:nvSpPr>
        <p:spPr bwMode="auto">
          <a:xfrm>
            <a:off x="2956145" y="2931435"/>
            <a:ext cx="1152000" cy="540072"/>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p</a:t>
            </a:r>
            <a:r>
              <a:rPr lang="de-CH" dirty="0" err="1" smtClean="0"/>
              <a:t>ist</a:t>
            </a:r>
            <a:r>
              <a:rPr lang="de-CH" dirty="0" smtClean="0"/>
              <a:t> </a:t>
            </a:r>
            <a:r>
              <a:rPr lang="de-CH" dirty="0" err="1" smtClean="0"/>
              <a:t>obst</a:t>
            </a:r>
            <a:r>
              <a:rPr lang="de-CH" dirty="0" smtClean="0"/>
              <a:t> </a:t>
            </a:r>
            <a:r>
              <a:rPr lang="de-CH" dirty="0" err="1" smtClean="0"/>
              <a:t>terrain</a:t>
            </a:r>
            <a:endParaRPr kumimoji="0" lang="de-CH" sz="1200" b="0" i="0" u="none" strike="noStrike" cap="none" normalizeH="0" baseline="0" dirty="0" smtClean="0">
              <a:ln>
                <a:noFill/>
              </a:ln>
              <a:solidFill>
                <a:schemeClr val="tx1"/>
              </a:solidFill>
              <a:effectLst/>
              <a:latin typeface="Arial" charset="0"/>
            </a:endParaRPr>
          </a:p>
        </p:txBody>
      </p:sp>
      <p:sp>
        <p:nvSpPr>
          <p:cNvPr id="44" name="Rechteck 43"/>
          <p:cNvSpPr/>
          <p:nvPr/>
        </p:nvSpPr>
        <p:spPr bwMode="auto">
          <a:xfrm>
            <a:off x="6658565" y="3583560"/>
            <a:ext cx="540000" cy="413742"/>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Rep.</a:t>
            </a:r>
            <a:endParaRPr kumimoji="0" lang="de-CH" sz="1200" b="0" i="0" u="none" strike="noStrike" cap="none" normalizeH="0" baseline="0" dirty="0" smtClean="0">
              <a:ln>
                <a:noFill/>
              </a:ln>
              <a:solidFill>
                <a:schemeClr val="tx1"/>
              </a:solidFill>
              <a:effectLst/>
              <a:latin typeface="Arial" charset="0"/>
            </a:endParaRPr>
          </a:p>
        </p:txBody>
      </p:sp>
      <p:sp>
        <p:nvSpPr>
          <p:cNvPr id="45" name="Rechteck 44"/>
          <p:cNvSpPr/>
          <p:nvPr/>
        </p:nvSpPr>
        <p:spPr bwMode="auto">
          <a:xfrm>
            <a:off x="4818958" y="2931435"/>
            <a:ext cx="540000" cy="54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TFA (5 D)</a:t>
            </a:r>
            <a:endParaRPr kumimoji="0" lang="de-CH" sz="1200" b="0" i="0" u="none" strike="noStrike" cap="none" normalizeH="0" baseline="0" dirty="0" smtClean="0">
              <a:ln>
                <a:noFill/>
              </a:ln>
              <a:solidFill>
                <a:schemeClr val="tx1"/>
              </a:solidFill>
              <a:effectLst/>
              <a:latin typeface="Arial" charset="0"/>
            </a:endParaRPr>
          </a:p>
        </p:txBody>
      </p:sp>
      <p:sp>
        <p:nvSpPr>
          <p:cNvPr id="46" name="Rechteck 45"/>
          <p:cNvSpPr/>
          <p:nvPr/>
        </p:nvSpPr>
        <p:spPr bwMode="auto">
          <a:xfrm>
            <a:off x="5436887" y="2931435"/>
            <a:ext cx="1152146" cy="54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test</a:t>
            </a:r>
            <a:r>
              <a:rPr lang="de-CH" dirty="0" smtClean="0"/>
              <a:t> TCC</a:t>
            </a:r>
            <a:endParaRPr kumimoji="0" lang="de-CH" sz="1200" b="0" i="0" u="none" strike="noStrike" cap="none" normalizeH="0" baseline="0" dirty="0" smtClean="0">
              <a:ln>
                <a:noFill/>
              </a:ln>
              <a:solidFill>
                <a:schemeClr val="tx1"/>
              </a:solidFill>
              <a:effectLst/>
              <a:latin typeface="Arial" charset="0"/>
            </a:endParaRPr>
          </a:p>
        </p:txBody>
      </p:sp>
      <p:sp>
        <p:nvSpPr>
          <p:cNvPr id="47" name="Rechteck 46"/>
          <p:cNvSpPr/>
          <p:nvPr/>
        </p:nvSpPr>
        <p:spPr bwMode="auto">
          <a:xfrm>
            <a:off x="7268098" y="3582145"/>
            <a:ext cx="540000" cy="413742"/>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Test</a:t>
            </a:r>
            <a:endParaRPr kumimoji="0" lang="de-CH" sz="1200" b="0" i="0" u="none" strike="noStrike" cap="none" normalizeH="0" baseline="0" dirty="0" smtClean="0">
              <a:ln>
                <a:noFill/>
              </a:ln>
              <a:solidFill>
                <a:schemeClr val="tx1"/>
              </a:solidFill>
              <a:effectLst/>
              <a:latin typeface="Arial" charset="0"/>
            </a:endParaRPr>
          </a:p>
        </p:txBody>
      </p:sp>
      <p:sp>
        <p:nvSpPr>
          <p:cNvPr id="48" name="Rechteck 47"/>
          <p:cNvSpPr/>
          <p:nvPr/>
        </p:nvSpPr>
        <p:spPr bwMode="auto">
          <a:xfrm>
            <a:off x="4202593" y="4925927"/>
            <a:ext cx="1152145"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a:t>L</a:t>
            </a:r>
            <a:r>
              <a:rPr lang="de-CH" dirty="0" smtClean="0"/>
              <a:t>ight-Kontakt (3)</a:t>
            </a:r>
            <a:endParaRPr kumimoji="0" lang="de-CH" sz="1200" b="0" i="0" u="none" strike="noStrike" cap="none" normalizeH="0" baseline="0" dirty="0" smtClean="0">
              <a:ln>
                <a:noFill/>
              </a:ln>
              <a:solidFill>
                <a:schemeClr val="tx1"/>
              </a:solidFill>
              <a:effectLst/>
              <a:latin typeface="Arial" charset="0"/>
            </a:endParaRPr>
          </a:p>
        </p:txBody>
      </p:sp>
      <p:sp>
        <p:nvSpPr>
          <p:cNvPr id="49" name="Rechteck 48"/>
          <p:cNvSpPr/>
          <p:nvPr/>
        </p:nvSpPr>
        <p:spPr bwMode="auto">
          <a:xfrm>
            <a:off x="2228205" y="4925927"/>
            <a:ext cx="693391"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(2)</a:t>
            </a:r>
            <a:endParaRPr kumimoji="0" lang="de-CH" sz="1200" b="0" i="0" u="none" strike="noStrike" cap="none" normalizeH="0" baseline="0" dirty="0" smtClean="0">
              <a:ln>
                <a:noFill/>
              </a:ln>
              <a:solidFill>
                <a:schemeClr val="tx1"/>
              </a:solidFill>
              <a:effectLst/>
              <a:latin typeface="Arial" charset="0"/>
            </a:endParaRPr>
          </a:p>
        </p:txBody>
      </p:sp>
      <p:sp>
        <p:nvSpPr>
          <p:cNvPr id="50" name="Rechteck 49"/>
          <p:cNvSpPr/>
          <p:nvPr/>
        </p:nvSpPr>
        <p:spPr bwMode="auto">
          <a:xfrm>
            <a:off x="2200596" y="4855864"/>
            <a:ext cx="4421058" cy="553400"/>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51" name="Rechteck 50"/>
          <p:cNvSpPr/>
          <p:nvPr/>
        </p:nvSpPr>
        <p:spPr bwMode="auto">
          <a:xfrm>
            <a:off x="2957321" y="4925927"/>
            <a:ext cx="1152000"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c</a:t>
            </a:r>
            <a:r>
              <a:rPr lang="de-CH" dirty="0" err="1" smtClean="0"/>
              <a:t>ircuit</a:t>
            </a:r>
            <a:r>
              <a:rPr lang="de-CH" dirty="0" smtClean="0"/>
              <a:t> de </a:t>
            </a:r>
            <a:r>
              <a:rPr lang="de-CH" dirty="0" err="1" smtClean="0"/>
              <a:t>force</a:t>
            </a:r>
            <a:r>
              <a:rPr lang="de-CH" dirty="0" smtClean="0"/>
              <a:t> (3)</a:t>
            </a:r>
            <a:endParaRPr kumimoji="0" lang="de-CH" sz="1200" b="0" i="0" u="none" strike="noStrike" cap="none" normalizeH="0" baseline="0" dirty="0" smtClean="0">
              <a:ln>
                <a:noFill/>
              </a:ln>
              <a:solidFill>
                <a:schemeClr val="tx1"/>
              </a:solidFill>
              <a:effectLst/>
              <a:latin typeface="Arial" charset="0"/>
            </a:endParaRPr>
          </a:p>
        </p:txBody>
      </p:sp>
      <p:sp>
        <p:nvSpPr>
          <p:cNvPr id="52" name="Rechteck 51"/>
          <p:cNvSpPr/>
          <p:nvPr/>
        </p:nvSpPr>
        <p:spPr bwMode="auto">
          <a:xfrm>
            <a:off x="5438570" y="4925927"/>
            <a:ext cx="1152144"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(2)</a:t>
            </a:r>
            <a:endParaRPr kumimoji="0" lang="de-CH" sz="1200" b="0" i="0" u="none" strike="noStrike" cap="none" normalizeH="0" baseline="0" dirty="0" smtClean="0">
              <a:ln>
                <a:noFill/>
              </a:ln>
              <a:solidFill>
                <a:schemeClr val="tx1"/>
              </a:solidFill>
              <a:effectLst/>
              <a:latin typeface="Arial" charset="0"/>
            </a:endParaRPr>
          </a:p>
        </p:txBody>
      </p:sp>
      <p:sp>
        <p:nvSpPr>
          <p:cNvPr id="54" name="Rechteck 53"/>
          <p:cNvSpPr/>
          <p:nvPr/>
        </p:nvSpPr>
        <p:spPr bwMode="auto">
          <a:xfrm>
            <a:off x="6657734" y="4925927"/>
            <a:ext cx="648000"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CO (2)</a:t>
            </a:r>
            <a:endParaRPr kumimoji="0" lang="de-CH" sz="1200" b="0" i="0" u="none" strike="noStrike" cap="none" normalizeH="0" baseline="0" dirty="0" smtClean="0">
              <a:ln>
                <a:noFill/>
              </a:ln>
              <a:solidFill>
                <a:schemeClr val="tx1"/>
              </a:solidFill>
              <a:effectLst/>
              <a:latin typeface="Arial" charset="0"/>
            </a:endParaRPr>
          </a:p>
        </p:txBody>
      </p:sp>
      <p:sp>
        <p:nvSpPr>
          <p:cNvPr id="55" name="Rechteck 54"/>
          <p:cNvSpPr/>
          <p:nvPr/>
        </p:nvSpPr>
        <p:spPr bwMode="auto">
          <a:xfrm>
            <a:off x="5436887" y="4358718"/>
            <a:ext cx="1152145"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Kin-Ball (2)</a:t>
            </a:r>
            <a:endParaRPr kumimoji="0" lang="de-CH" sz="1200" b="0" i="0" u="none" strike="noStrike" cap="none" normalizeH="0" baseline="0" dirty="0" smtClean="0">
              <a:ln>
                <a:noFill/>
              </a:ln>
              <a:solidFill>
                <a:schemeClr val="tx1"/>
              </a:solidFill>
              <a:effectLst/>
              <a:latin typeface="Arial" charset="0"/>
            </a:endParaRPr>
          </a:p>
        </p:txBody>
      </p:sp>
      <p:sp>
        <p:nvSpPr>
          <p:cNvPr id="56" name="Rechteck 55"/>
          <p:cNvSpPr/>
          <p:nvPr/>
        </p:nvSpPr>
        <p:spPr bwMode="auto">
          <a:xfrm>
            <a:off x="2198528" y="4358722"/>
            <a:ext cx="720000"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Tchouk</a:t>
            </a:r>
            <a:r>
              <a:rPr lang="de-CH" dirty="0" smtClean="0"/>
              <a:t>-ball (2)</a:t>
            </a:r>
            <a:endParaRPr kumimoji="0" lang="de-CH" sz="1200" b="0" i="0" u="none" strike="noStrike" cap="none" normalizeH="0" baseline="0" dirty="0" smtClean="0">
              <a:ln>
                <a:noFill/>
              </a:ln>
              <a:solidFill>
                <a:schemeClr val="tx1"/>
              </a:solidFill>
              <a:effectLst/>
              <a:latin typeface="Arial" charset="0"/>
            </a:endParaRPr>
          </a:p>
        </p:txBody>
      </p:sp>
      <p:sp>
        <p:nvSpPr>
          <p:cNvPr id="57" name="Rechteck 56"/>
          <p:cNvSpPr/>
          <p:nvPr/>
        </p:nvSpPr>
        <p:spPr bwMode="auto">
          <a:xfrm>
            <a:off x="2954608" y="4358718"/>
            <a:ext cx="1152145"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Jeu </a:t>
            </a:r>
            <a:r>
              <a:rPr lang="de-CH" dirty="0" err="1" smtClean="0"/>
              <a:t>libre</a:t>
            </a:r>
            <a:r>
              <a:rPr lang="de-CH" dirty="0" smtClean="0"/>
              <a:t> (3)</a:t>
            </a:r>
            <a:endParaRPr kumimoji="0" lang="de-CH" sz="1200" b="0" i="0" u="none" strike="noStrike" cap="none" normalizeH="0" baseline="0" dirty="0" smtClean="0">
              <a:ln>
                <a:noFill/>
              </a:ln>
              <a:solidFill>
                <a:schemeClr val="tx1"/>
              </a:solidFill>
              <a:effectLst/>
              <a:latin typeface="Arial" charset="0"/>
            </a:endParaRPr>
          </a:p>
        </p:txBody>
      </p:sp>
      <p:sp>
        <p:nvSpPr>
          <p:cNvPr id="53" name="Rechteck 52"/>
          <p:cNvSpPr/>
          <p:nvPr/>
        </p:nvSpPr>
        <p:spPr bwMode="auto">
          <a:xfrm>
            <a:off x="1731855" y="1941182"/>
            <a:ext cx="1152145" cy="1127769"/>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i</a:t>
            </a:r>
            <a:r>
              <a:rPr lang="de-CH" dirty="0" err="1" smtClean="0"/>
              <a:t>ntro</a:t>
            </a:r>
            <a:r>
              <a:rPr lang="de-CH" dirty="0" smtClean="0"/>
              <a:t> </a:t>
            </a:r>
            <a:r>
              <a:rPr lang="de-CH" dirty="0" err="1" smtClean="0"/>
              <a:t>endurance-école</a:t>
            </a:r>
            <a:r>
              <a:rPr lang="de-CH" dirty="0" smtClean="0"/>
              <a:t> de </a:t>
            </a:r>
            <a:r>
              <a:rPr lang="de-CH" dirty="0" err="1" smtClean="0"/>
              <a:t>course</a:t>
            </a:r>
            <a:endParaRPr lang="de-CH" dirty="0" smtClean="0"/>
          </a:p>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a:t>
            </a:r>
            <a:r>
              <a:rPr lang="de-CH" dirty="0" err="1" smtClean="0"/>
              <a:t>salle</a:t>
            </a:r>
            <a:r>
              <a:rPr lang="de-CH" dirty="0" smtClean="0"/>
              <a:t> </a:t>
            </a:r>
            <a:r>
              <a:rPr lang="de-CH" dirty="0" err="1" smtClean="0"/>
              <a:t>fitness</a:t>
            </a:r>
            <a:endParaRPr lang="de-CH" dirty="0" smtClean="0"/>
          </a:p>
        </p:txBody>
      </p:sp>
      <p:sp>
        <p:nvSpPr>
          <p:cNvPr id="61" name="Rechteck 60"/>
          <p:cNvSpPr/>
          <p:nvPr/>
        </p:nvSpPr>
        <p:spPr bwMode="auto">
          <a:xfrm>
            <a:off x="1731855" y="3107052"/>
            <a:ext cx="1152145" cy="364455"/>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a:t>CO place d'armes</a:t>
            </a:r>
            <a:endParaRPr kumimoji="0" lang="de-CH" sz="1200" b="0" i="0" u="none" strike="noStrike" cap="none" normalizeH="0" baseline="0" dirty="0" smtClean="0">
              <a:ln>
                <a:noFill/>
              </a:ln>
              <a:solidFill>
                <a:schemeClr val="tx1"/>
              </a:solidFill>
              <a:effectLst/>
              <a:latin typeface="Arial" charset="0"/>
            </a:endParaRPr>
          </a:p>
        </p:txBody>
      </p:sp>
      <p:sp>
        <p:nvSpPr>
          <p:cNvPr id="62" name="Rechteck 61"/>
          <p:cNvSpPr/>
          <p:nvPr/>
        </p:nvSpPr>
        <p:spPr bwMode="auto">
          <a:xfrm>
            <a:off x="2963170" y="1944763"/>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d</a:t>
            </a:r>
            <a:r>
              <a:rPr lang="de-CH" dirty="0" err="1" smtClean="0"/>
              <a:t>if</a:t>
            </a:r>
            <a:r>
              <a:rPr lang="de-CH" dirty="0" smtClean="0"/>
              <a:t> </a:t>
            </a:r>
            <a:r>
              <a:rPr lang="de-CH" dirty="0" err="1" smtClean="0"/>
              <a:t>formes</a:t>
            </a:r>
            <a:r>
              <a:rPr lang="de-CH" dirty="0" smtClean="0"/>
              <a:t> de </a:t>
            </a:r>
            <a:r>
              <a:rPr lang="de-CH" dirty="0" err="1" smtClean="0"/>
              <a:t>circuits</a:t>
            </a:r>
            <a:endParaRPr kumimoji="0" lang="de-CH" sz="1200" b="0" i="0" u="none" strike="noStrike" cap="none" normalizeH="0" baseline="0" dirty="0" smtClean="0">
              <a:ln>
                <a:noFill/>
              </a:ln>
              <a:solidFill>
                <a:schemeClr val="tx1"/>
              </a:solidFill>
              <a:effectLst/>
              <a:latin typeface="Arial" charset="0"/>
            </a:endParaRPr>
          </a:p>
        </p:txBody>
      </p:sp>
      <p:sp>
        <p:nvSpPr>
          <p:cNvPr id="63" name="Rechteck 62"/>
          <p:cNvSpPr/>
          <p:nvPr/>
        </p:nvSpPr>
        <p:spPr bwMode="auto">
          <a:xfrm>
            <a:off x="4206813"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dirty="0" smtClean="0"/>
              <a:t>jeux </a:t>
            </a:r>
            <a:r>
              <a:rPr lang="fr-CH" dirty="0"/>
              <a:t>de </a:t>
            </a:r>
            <a:r>
              <a:rPr lang="fr-CH" dirty="0" err="1"/>
              <a:t>cbt</a:t>
            </a:r>
            <a:r>
              <a:rPr lang="fr-CH" dirty="0"/>
              <a:t> </a:t>
            </a:r>
            <a:endParaRPr lang="fr-CH" dirty="0" smtClean="0"/>
          </a:p>
          <a:p>
            <a:r>
              <a:rPr lang="fr-CH" dirty="0" smtClean="0"/>
              <a:t>et </a:t>
            </a:r>
            <a:r>
              <a:rPr lang="fr-CH" dirty="0"/>
              <a:t>de lutte</a:t>
            </a:r>
            <a:endParaRPr kumimoji="0" lang="de-CH" sz="1200" b="0" i="0" u="none" strike="noStrike" cap="none" normalizeH="0" baseline="0" dirty="0" smtClean="0">
              <a:ln>
                <a:noFill/>
              </a:ln>
              <a:solidFill>
                <a:schemeClr val="tx1"/>
              </a:solidFill>
              <a:effectLst/>
              <a:latin typeface="Arial" charset="0"/>
            </a:endParaRPr>
          </a:p>
        </p:txBody>
      </p:sp>
      <p:sp>
        <p:nvSpPr>
          <p:cNvPr id="64" name="Rechteck 63"/>
          <p:cNvSpPr/>
          <p:nvPr/>
        </p:nvSpPr>
        <p:spPr bwMode="auto">
          <a:xfrm>
            <a:off x="4206813"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sz="1050" dirty="0" smtClean="0"/>
              <a:t>poste </a:t>
            </a:r>
            <a:r>
              <a:rPr lang="fr-CH" sz="1050" dirty="0"/>
              <a:t>de travail de coordination</a:t>
            </a:r>
            <a:endParaRPr kumimoji="0" lang="de-CH" sz="1050" b="0" i="0" u="none" strike="noStrike" cap="none" normalizeH="0" baseline="0" dirty="0" smtClean="0">
              <a:ln>
                <a:noFill/>
              </a:ln>
              <a:solidFill>
                <a:schemeClr val="tx1"/>
              </a:solidFill>
              <a:effectLst/>
            </a:endParaRPr>
          </a:p>
        </p:txBody>
      </p:sp>
      <p:sp>
        <p:nvSpPr>
          <p:cNvPr id="65" name="Rechteck 64"/>
          <p:cNvSpPr/>
          <p:nvPr/>
        </p:nvSpPr>
        <p:spPr bwMode="auto">
          <a:xfrm>
            <a:off x="5436888"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sz="1050" dirty="0" smtClean="0"/>
              <a:t>gymnastique </a:t>
            </a:r>
            <a:r>
              <a:rPr lang="fr-CH" sz="1050" dirty="0"/>
              <a:t>au sol et </a:t>
            </a:r>
            <a:r>
              <a:rPr lang="fr-CH" sz="1050" dirty="0" smtClean="0"/>
              <a:t>engins</a:t>
            </a:r>
            <a:endParaRPr kumimoji="0" lang="de-CH" sz="1050" b="0" i="0" u="none" strike="noStrike" cap="none" normalizeH="0" baseline="0" dirty="0" smtClean="0">
              <a:ln>
                <a:noFill/>
              </a:ln>
              <a:solidFill>
                <a:schemeClr val="tx1"/>
              </a:solidFill>
              <a:effectLst/>
            </a:endParaRPr>
          </a:p>
        </p:txBody>
      </p:sp>
      <p:sp>
        <p:nvSpPr>
          <p:cNvPr id="66" name="Rechteck 65"/>
          <p:cNvSpPr/>
          <p:nvPr/>
        </p:nvSpPr>
        <p:spPr bwMode="auto">
          <a:xfrm>
            <a:off x="5436888"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sz="1000" dirty="0" err="1"/>
              <a:t>c</a:t>
            </a:r>
            <a:r>
              <a:rPr lang="de-CH" sz="1000" dirty="0" err="1" smtClean="0"/>
              <a:t>ourse</a:t>
            </a:r>
            <a:r>
              <a:rPr lang="de-CH" sz="1000" dirty="0" smtClean="0"/>
              <a:t> </a:t>
            </a:r>
            <a:r>
              <a:rPr lang="de-CH" sz="1000" dirty="0" err="1" smtClean="0"/>
              <a:t>d’orientation</a:t>
            </a:r>
            <a:r>
              <a:rPr lang="de-CH" sz="1000" dirty="0" smtClean="0"/>
              <a:t> (CO</a:t>
            </a:r>
            <a:endParaRPr kumimoji="0" lang="de-CH" sz="1000" b="0" i="0" u="none" strike="noStrike" cap="none" normalizeH="0" baseline="0" dirty="0" smtClean="0">
              <a:ln>
                <a:noFill/>
              </a:ln>
              <a:solidFill>
                <a:schemeClr val="tx1"/>
              </a:solidFill>
              <a:effectLst/>
            </a:endParaRPr>
          </a:p>
        </p:txBody>
      </p:sp>
      <p:sp>
        <p:nvSpPr>
          <p:cNvPr id="67" name="Rechteck 66"/>
          <p:cNvSpPr/>
          <p:nvPr/>
        </p:nvSpPr>
        <p:spPr bwMode="auto">
          <a:xfrm>
            <a:off x="6661825" y="1937986"/>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Nordic Walking</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6661824"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fr-CH" sz="1050" dirty="0" smtClean="0"/>
              <a:t>poste </a:t>
            </a:r>
            <a:r>
              <a:rPr lang="fr-CH" sz="1050" dirty="0"/>
              <a:t>de travail de coordination</a:t>
            </a:r>
            <a:endParaRPr lang="de-CH" sz="1050" dirty="0"/>
          </a:p>
        </p:txBody>
      </p:sp>
      <p:sp>
        <p:nvSpPr>
          <p:cNvPr id="4" name="Textfeld 3"/>
          <p:cNvSpPr txBox="1"/>
          <p:nvPr/>
        </p:nvSpPr>
        <p:spPr>
          <a:xfrm>
            <a:off x="1151544" y="2078820"/>
            <a:ext cx="615553" cy="1551217"/>
          </a:xfrm>
          <a:prstGeom prst="rect">
            <a:avLst/>
          </a:prstGeom>
          <a:noFill/>
        </p:spPr>
        <p:txBody>
          <a:bodyPr vert="vert270" wrap="square" rtlCol="0">
            <a:spAutoFit/>
          </a:bodyPr>
          <a:lstStyle/>
          <a:p>
            <a:r>
              <a:rPr lang="de-CH" sz="2800" b="1" dirty="0" smtClean="0">
                <a:solidFill>
                  <a:srgbClr val="FF0000"/>
                </a:solidFill>
              </a:rPr>
              <a:t>MSM</a:t>
            </a:r>
            <a:endParaRPr lang="de-CH" sz="2800" b="1" dirty="0">
              <a:solidFill>
                <a:srgbClr val="FF0000"/>
              </a:solidFill>
            </a:endParaRPr>
          </a:p>
        </p:txBody>
      </p:sp>
      <p:sp>
        <p:nvSpPr>
          <p:cNvPr id="58" name="Textfeld 57"/>
          <p:cNvSpPr txBox="1"/>
          <p:nvPr/>
        </p:nvSpPr>
        <p:spPr>
          <a:xfrm>
            <a:off x="1164021" y="4154626"/>
            <a:ext cx="615553" cy="1551217"/>
          </a:xfrm>
          <a:prstGeom prst="rect">
            <a:avLst/>
          </a:prstGeom>
          <a:noFill/>
        </p:spPr>
        <p:txBody>
          <a:bodyPr vert="vert270" wrap="square" rtlCol="0">
            <a:spAutoFit/>
          </a:bodyPr>
          <a:lstStyle/>
          <a:p>
            <a:r>
              <a:rPr lang="de-CH" sz="2800" b="1" dirty="0" smtClean="0">
                <a:solidFill>
                  <a:srgbClr val="FF0000"/>
                </a:solidFill>
              </a:rPr>
              <a:t>Sport</a:t>
            </a:r>
            <a:endParaRPr lang="de-CH" sz="2800" b="1" dirty="0">
              <a:solidFill>
                <a:srgbClr val="FF0000"/>
              </a:solidFill>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1000"/>
                                        <p:tgtEl>
                                          <p:spTgt spid="58"/>
                                        </p:tgtEl>
                                      </p:cBhvr>
                                    </p:animEffect>
                                    <p:anim calcmode="lin" valueType="num">
                                      <p:cBhvr>
                                        <p:cTn id="20" dur="1000" fill="hold"/>
                                        <p:tgtEl>
                                          <p:spTgt spid="58"/>
                                        </p:tgtEl>
                                        <p:attrNameLst>
                                          <p:attrName>ppt_x</p:attrName>
                                        </p:attrNameLst>
                                      </p:cBhvr>
                                      <p:tavLst>
                                        <p:tav tm="0">
                                          <p:val>
                                            <p:strVal val="#ppt_x"/>
                                          </p:val>
                                        </p:tav>
                                        <p:tav tm="100000">
                                          <p:val>
                                            <p:strVal val="#ppt_x"/>
                                          </p:val>
                                        </p:tav>
                                      </p:tavLst>
                                    </p:anim>
                                    <p:anim calcmode="lin" valueType="num">
                                      <p:cBhvr>
                                        <p:cTn id="2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1000"/>
                                        <p:tgtEl>
                                          <p:spTgt spid="61"/>
                                        </p:tgtEl>
                                      </p:cBhvr>
                                    </p:animEffect>
                                    <p:anim calcmode="lin" valueType="num">
                                      <p:cBhvr>
                                        <p:cTn id="32" dur="1000" fill="hold"/>
                                        <p:tgtEl>
                                          <p:spTgt spid="61"/>
                                        </p:tgtEl>
                                        <p:attrNameLst>
                                          <p:attrName>ppt_x</p:attrName>
                                        </p:attrNameLst>
                                      </p:cBhvr>
                                      <p:tavLst>
                                        <p:tav tm="0">
                                          <p:val>
                                            <p:strVal val="#ppt_x"/>
                                          </p:val>
                                        </p:tav>
                                        <p:tav tm="100000">
                                          <p:val>
                                            <p:strVal val="#ppt_x"/>
                                          </p:val>
                                        </p:tav>
                                      </p:tavLst>
                                    </p:anim>
                                    <p:anim calcmode="lin" valueType="num">
                                      <p:cBhvr>
                                        <p:cTn id="33" dur="1000" fill="hold"/>
                                        <p:tgtEl>
                                          <p:spTgt spid="6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fade">
                                      <p:cBhvr>
                                        <p:cTn id="48" dur="1000"/>
                                        <p:tgtEl>
                                          <p:spTgt spid="70"/>
                                        </p:tgtEl>
                                      </p:cBhvr>
                                    </p:animEffect>
                                    <p:anim calcmode="lin" valueType="num">
                                      <p:cBhvr>
                                        <p:cTn id="49" dur="1000" fill="hold"/>
                                        <p:tgtEl>
                                          <p:spTgt spid="70"/>
                                        </p:tgtEl>
                                        <p:attrNameLst>
                                          <p:attrName>ppt_x</p:attrName>
                                        </p:attrNameLst>
                                      </p:cBhvr>
                                      <p:tavLst>
                                        <p:tav tm="0">
                                          <p:val>
                                            <p:strVal val="#ppt_x"/>
                                          </p:val>
                                        </p:tav>
                                        <p:tav tm="100000">
                                          <p:val>
                                            <p:strVal val="#ppt_x"/>
                                          </p:val>
                                        </p:tav>
                                      </p:tavLst>
                                    </p:anim>
                                    <p:anim calcmode="lin" valueType="num">
                                      <p:cBhvr>
                                        <p:cTn id="50"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1000"/>
                                        <p:tgtEl>
                                          <p:spTgt spid="8"/>
                                        </p:tgtEl>
                                      </p:cBhvr>
                                    </p:animEffect>
                                    <p:anim calcmode="lin" valueType="num">
                                      <p:cBhvr>
                                        <p:cTn id="56" dur="1000" fill="hold"/>
                                        <p:tgtEl>
                                          <p:spTgt spid="8"/>
                                        </p:tgtEl>
                                        <p:attrNameLst>
                                          <p:attrName>ppt_x</p:attrName>
                                        </p:attrNameLst>
                                      </p:cBhvr>
                                      <p:tavLst>
                                        <p:tav tm="0">
                                          <p:val>
                                            <p:strVal val="#ppt_x"/>
                                          </p:val>
                                        </p:tav>
                                        <p:tav tm="100000">
                                          <p:val>
                                            <p:strVal val="#ppt_x"/>
                                          </p:val>
                                        </p:tav>
                                      </p:tavLst>
                                    </p:anim>
                                    <p:anim calcmode="lin" valueType="num">
                                      <p:cBhvr>
                                        <p:cTn id="5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additive="base">
                                        <p:cTn id="62" dur="500" fill="hold"/>
                                        <p:tgtEl>
                                          <p:spTgt spid="56"/>
                                        </p:tgtEl>
                                        <p:attrNameLst>
                                          <p:attrName>ppt_x</p:attrName>
                                        </p:attrNameLst>
                                      </p:cBhvr>
                                      <p:tavLst>
                                        <p:tav tm="0">
                                          <p:val>
                                            <p:strVal val="#ppt_x"/>
                                          </p:val>
                                        </p:tav>
                                        <p:tav tm="100000">
                                          <p:val>
                                            <p:strVal val="#ppt_x"/>
                                          </p:val>
                                        </p:tav>
                                      </p:tavLst>
                                    </p:anim>
                                    <p:anim calcmode="lin" valueType="num">
                                      <p:cBhvr additive="base">
                                        <p:cTn id="63" dur="500" fill="hold"/>
                                        <p:tgtEl>
                                          <p:spTgt spid="56"/>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ppt_x"/>
                                          </p:val>
                                        </p:tav>
                                        <p:tav tm="100000">
                                          <p:val>
                                            <p:strVal val="#ppt_x"/>
                                          </p:val>
                                        </p:tav>
                                      </p:tavLst>
                                    </p:anim>
                                    <p:anim calcmode="lin" valueType="num">
                                      <p:cBhvr additive="base">
                                        <p:cTn id="67" dur="500" fill="hold"/>
                                        <p:tgtEl>
                                          <p:spTgt spid="5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 calcmode="lin" valueType="num">
                                      <p:cBhvr additive="base">
                                        <p:cTn id="70" dur="500" fill="hold"/>
                                        <p:tgtEl>
                                          <p:spTgt spid="49"/>
                                        </p:tgtEl>
                                        <p:attrNameLst>
                                          <p:attrName>ppt_x</p:attrName>
                                        </p:attrNameLst>
                                      </p:cBhvr>
                                      <p:tavLst>
                                        <p:tav tm="0">
                                          <p:val>
                                            <p:strVal val="#ppt_x"/>
                                          </p:val>
                                        </p:tav>
                                        <p:tav tm="100000">
                                          <p:val>
                                            <p:strVal val="#ppt_x"/>
                                          </p:val>
                                        </p:tav>
                                      </p:tavLst>
                                    </p:anim>
                                    <p:anim calcmode="lin" valueType="num">
                                      <p:cBhvr additive="base">
                                        <p:cTn id="7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fade">
                                      <p:cBhvr>
                                        <p:cTn id="81" dur="1000"/>
                                        <p:tgtEl>
                                          <p:spTgt spid="62"/>
                                        </p:tgtEl>
                                      </p:cBhvr>
                                    </p:animEffect>
                                    <p:anim calcmode="lin" valueType="num">
                                      <p:cBhvr>
                                        <p:cTn id="82" dur="1000" fill="hold"/>
                                        <p:tgtEl>
                                          <p:spTgt spid="62"/>
                                        </p:tgtEl>
                                        <p:attrNameLst>
                                          <p:attrName>ppt_x</p:attrName>
                                        </p:attrNameLst>
                                      </p:cBhvr>
                                      <p:tavLst>
                                        <p:tav tm="0">
                                          <p:val>
                                            <p:strVal val="#ppt_x"/>
                                          </p:val>
                                        </p:tav>
                                        <p:tav tm="100000">
                                          <p:val>
                                            <p:strVal val="#ppt_x"/>
                                          </p:val>
                                        </p:tav>
                                      </p:tavLst>
                                    </p:anim>
                                    <p:anim calcmode="lin" valueType="num">
                                      <p:cBhvr>
                                        <p:cTn id="83" dur="1000" fill="hold"/>
                                        <p:tgtEl>
                                          <p:spTgt spid="6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1000"/>
                                        <p:tgtEl>
                                          <p:spTgt spid="43"/>
                                        </p:tgtEl>
                                      </p:cBhvr>
                                    </p:animEffect>
                                    <p:anim calcmode="lin" valueType="num">
                                      <p:cBhvr>
                                        <p:cTn id="87" dur="1000" fill="hold"/>
                                        <p:tgtEl>
                                          <p:spTgt spid="43"/>
                                        </p:tgtEl>
                                        <p:attrNameLst>
                                          <p:attrName>ppt_x</p:attrName>
                                        </p:attrNameLst>
                                      </p:cBhvr>
                                      <p:tavLst>
                                        <p:tav tm="0">
                                          <p:val>
                                            <p:strVal val="#ppt_x"/>
                                          </p:val>
                                        </p:tav>
                                        <p:tav tm="100000">
                                          <p:val>
                                            <p:strVal val="#ppt_x"/>
                                          </p:val>
                                        </p:tav>
                                      </p:tavLst>
                                    </p:anim>
                                    <p:anim calcmode="lin" valueType="num">
                                      <p:cBhvr>
                                        <p:cTn id="88" dur="1000" fill="hold"/>
                                        <p:tgtEl>
                                          <p:spTgt spid="4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1000"/>
                                        <p:tgtEl>
                                          <p:spTgt spid="38"/>
                                        </p:tgtEl>
                                      </p:cBhvr>
                                    </p:animEffect>
                                    <p:anim calcmode="lin" valueType="num">
                                      <p:cBhvr>
                                        <p:cTn id="92" dur="1000" fill="hold"/>
                                        <p:tgtEl>
                                          <p:spTgt spid="38"/>
                                        </p:tgtEl>
                                        <p:attrNameLst>
                                          <p:attrName>ppt_x</p:attrName>
                                        </p:attrNameLst>
                                      </p:cBhvr>
                                      <p:tavLst>
                                        <p:tav tm="0">
                                          <p:val>
                                            <p:strVal val="#ppt_x"/>
                                          </p:val>
                                        </p:tav>
                                        <p:tav tm="100000">
                                          <p:val>
                                            <p:strVal val="#ppt_x"/>
                                          </p:val>
                                        </p:tav>
                                      </p:tavLst>
                                    </p:anim>
                                    <p:anim calcmode="lin" valueType="num">
                                      <p:cBhvr>
                                        <p:cTn id="9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fade">
                                      <p:cBhvr>
                                        <p:cTn id="103" dur="1000"/>
                                        <p:tgtEl>
                                          <p:spTgt spid="51"/>
                                        </p:tgtEl>
                                      </p:cBhvr>
                                    </p:animEffect>
                                    <p:anim calcmode="lin" valueType="num">
                                      <p:cBhvr>
                                        <p:cTn id="104" dur="1000" fill="hold"/>
                                        <p:tgtEl>
                                          <p:spTgt spid="51"/>
                                        </p:tgtEl>
                                        <p:attrNameLst>
                                          <p:attrName>ppt_x</p:attrName>
                                        </p:attrNameLst>
                                      </p:cBhvr>
                                      <p:tavLst>
                                        <p:tav tm="0">
                                          <p:val>
                                            <p:strVal val="#ppt_x"/>
                                          </p:val>
                                        </p:tav>
                                        <p:tav tm="100000">
                                          <p:val>
                                            <p:strVal val="#ppt_x"/>
                                          </p:val>
                                        </p:tav>
                                      </p:tavLst>
                                    </p:anim>
                                    <p:anim calcmode="lin" valueType="num">
                                      <p:cBhvr>
                                        <p:cTn id="10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Effect transition="in" filter="fade">
                                      <p:cBhvr>
                                        <p:cTn id="110" dur="500"/>
                                        <p:tgtEl>
                                          <p:spTgt spid="33"/>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63"/>
                                        </p:tgtEl>
                                        <p:attrNameLst>
                                          <p:attrName>style.visibility</p:attrName>
                                        </p:attrNameLst>
                                      </p:cBhvr>
                                      <p:to>
                                        <p:strVal val="visible"/>
                                      </p:to>
                                    </p:set>
                                    <p:animEffect transition="in" filter="fade">
                                      <p:cBhvr>
                                        <p:cTn id="115" dur="1000"/>
                                        <p:tgtEl>
                                          <p:spTgt spid="63"/>
                                        </p:tgtEl>
                                      </p:cBhvr>
                                    </p:animEffect>
                                    <p:anim calcmode="lin" valueType="num">
                                      <p:cBhvr>
                                        <p:cTn id="116" dur="1000" fill="hold"/>
                                        <p:tgtEl>
                                          <p:spTgt spid="63"/>
                                        </p:tgtEl>
                                        <p:attrNameLst>
                                          <p:attrName>ppt_x</p:attrName>
                                        </p:attrNameLst>
                                      </p:cBhvr>
                                      <p:tavLst>
                                        <p:tav tm="0">
                                          <p:val>
                                            <p:strVal val="#ppt_x"/>
                                          </p:val>
                                        </p:tav>
                                        <p:tav tm="100000">
                                          <p:val>
                                            <p:strVal val="#ppt_x"/>
                                          </p:val>
                                        </p:tav>
                                      </p:tavLst>
                                    </p:anim>
                                    <p:anim calcmode="lin" valueType="num">
                                      <p:cBhvr>
                                        <p:cTn id="117" dur="1000" fill="hold"/>
                                        <p:tgtEl>
                                          <p:spTgt spid="6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64"/>
                                        </p:tgtEl>
                                        <p:attrNameLst>
                                          <p:attrName>style.visibility</p:attrName>
                                        </p:attrNameLst>
                                      </p:cBhvr>
                                      <p:to>
                                        <p:strVal val="visible"/>
                                      </p:to>
                                    </p:set>
                                    <p:animEffect transition="in" filter="fade">
                                      <p:cBhvr>
                                        <p:cTn id="120" dur="1000"/>
                                        <p:tgtEl>
                                          <p:spTgt spid="64"/>
                                        </p:tgtEl>
                                      </p:cBhvr>
                                    </p:animEffect>
                                    <p:anim calcmode="lin" valueType="num">
                                      <p:cBhvr>
                                        <p:cTn id="121" dur="1000" fill="hold"/>
                                        <p:tgtEl>
                                          <p:spTgt spid="64"/>
                                        </p:tgtEl>
                                        <p:attrNameLst>
                                          <p:attrName>ppt_x</p:attrName>
                                        </p:attrNameLst>
                                      </p:cBhvr>
                                      <p:tavLst>
                                        <p:tav tm="0">
                                          <p:val>
                                            <p:strVal val="#ppt_x"/>
                                          </p:val>
                                        </p:tav>
                                        <p:tav tm="100000">
                                          <p:val>
                                            <p:strVal val="#ppt_x"/>
                                          </p:val>
                                        </p:tav>
                                      </p:tavLst>
                                    </p:anim>
                                    <p:anim calcmode="lin" valueType="num">
                                      <p:cBhvr>
                                        <p:cTn id="122" dur="1000" fill="hold"/>
                                        <p:tgtEl>
                                          <p:spTgt spid="64"/>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fade">
                                      <p:cBhvr>
                                        <p:cTn id="130" dur="1000"/>
                                        <p:tgtEl>
                                          <p:spTgt spid="45"/>
                                        </p:tgtEl>
                                      </p:cBhvr>
                                    </p:animEffect>
                                    <p:anim calcmode="lin" valueType="num">
                                      <p:cBhvr>
                                        <p:cTn id="131" dur="1000" fill="hold"/>
                                        <p:tgtEl>
                                          <p:spTgt spid="45"/>
                                        </p:tgtEl>
                                        <p:attrNameLst>
                                          <p:attrName>ppt_x</p:attrName>
                                        </p:attrNameLst>
                                      </p:cBhvr>
                                      <p:tavLst>
                                        <p:tav tm="0">
                                          <p:val>
                                            <p:strVal val="#ppt_x"/>
                                          </p:val>
                                        </p:tav>
                                        <p:tav tm="100000">
                                          <p:val>
                                            <p:strVal val="#ppt_x"/>
                                          </p:val>
                                        </p:tav>
                                      </p:tavLst>
                                    </p:anim>
                                    <p:anim calcmode="lin" valueType="num">
                                      <p:cBhvr>
                                        <p:cTn id="132" dur="1000" fill="hold"/>
                                        <p:tgtEl>
                                          <p:spTgt spid="4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fade">
                                      <p:cBhvr>
                                        <p:cTn id="135" dur="1000"/>
                                        <p:tgtEl>
                                          <p:spTgt spid="39"/>
                                        </p:tgtEl>
                                      </p:cBhvr>
                                    </p:animEffect>
                                    <p:anim calcmode="lin" valueType="num">
                                      <p:cBhvr>
                                        <p:cTn id="136" dur="1000" fill="hold"/>
                                        <p:tgtEl>
                                          <p:spTgt spid="39"/>
                                        </p:tgtEl>
                                        <p:attrNameLst>
                                          <p:attrName>ppt_x</p:attrName>
                                        </p:attrNameLst>
                                      </p:cBhvr>
                                      <p:tavLst>
                                        <p:tav tm="0">
                                          <p:val>
                                            <p:strVal val="#ppt_x"/>
                                          </p:val>
                                        </p:tav>
                                        <p:tav tm="100000">
                                          <p:val>
                                            <p:strVal val="#ppt_x"/>
                                          </p:val>
                                        </p:tav>
                                      </p:tavLst>
                                    </p:anim>
                                    <p:anim calcmode="lin" valueType="num">
                                      <p:cBhvr>
                                        <p:cTn id="13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42" presetClass="entr" presetSubtype="0"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fade">
                                      <p:cBhvr>
                                        <p:cTn id="142" dur="1000"/>
                                        <p:tgtEl>
                                          <p:spTgt spid="48"/>
                                        </p:tgtEl>
                                      </p:cBhvr>
                                    </p:animEffect>
                                    <p:anim calcmode="lin" valueType="num">
                                      <p:cBhvr>
                                        <p:cTn id="143" dur="1000" fill="hold"/>
                                        <p:tgtEl>
                                          <p:spTgt spid="48"/>
                                        </p:tgtEl>
                                        <p:attrNameLst>
                                          <p:attrName>ppt_x</p:attrName>
                                        </p:attrNameLst>
                                      </p:cBhvr>
                                      <p:tavLst>
                                        <p:tav tm="0">
                                          <p:val>
                                            <p:strVal val="#ppt_x"/>
                                          </p:val>
                                        </p:tav>
                                        <p:tav tm="100000">
                                          <p:val>
                                            <p:strVal val="#ppt_x"/>
                                          </p:val>
                                        </p:tav>
                                      </p:tavLst>
                                    </p:anim>
                                    <p:anim calcmode="lin" valueType="num">
                                      <p:cBhvr>
                                        <p:cTn id="144"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Effect transition="in" filter="fade">
                                      <p:cBhvr>
                                        <p:cTn id="149" dur="500"/>
                                        <p:tgtEl>
                                          <p:spTgt spid="34"/>
                                        </p:tgtEl>
                                      </p:cBhvr>
                                    </p:animEffect>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65"/>
                                        </p:tgtEl>
                                        <p:attrNameLst>
                                          <p:attrName>style.visibility</p:attrName>
                                        </p:attrNameLst>
                                      </p:cBhvr>
                                      <p:to>
                                        <p:strVal val="visible"/>
                                      </p:to>
                                    </p:set>
                                    <p:animEffect transition="in" filter="fade">
                                      <p:cBhvr>
                                        <p:cTn id="154" dur="1000"/>
                                        <p:tgtEl>
                                          <p:spTgt spid="65"/>
                                        </p:tgtEl>
                                      </p:cBhvr>
                                    </p:animEffect>
                                    <p:anim calcmode="lin" valueType="num">
                                      <p:cBhvr>
                                        <p:cTn id="155" dur="1000" fill="hold"/>
                                        <p:tgtEl>
                                          <p:spTgt spid="65"/>
                                        </p:tgtEl>
                                        <p:attrNameLst>
                                          <p:attrName>ppt_x</p:attrName>
                                        </p:attrNameLst>
                                      </p:cBhvr>
                                      <p:tavLst>
                                        <p:tav tm="0">
                                          <p:val>
                                            <p:strVal val="#ppt_x"/>
                                          </p:val>
                                        </p:tav>
                                        <p:tav tm="100000">
                                          <p:val>
                                            <p:strVal val="#ppt_x"/>
                                          </p:val>
                                        </p:tav>
                                      </p:tavLst>
                                    </p:anim>
                                    <p:anim calcmode="lin" valueType="num">
                                      <p:cBhvr>
                                        <p:cTn id="156" dur="1000" fill="hold"/>
                                        <p:tgtEl>
                                          <p:spTgt spid="6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66"/>
                                        </p:tgtEl>
                                        <p:attrNameLst>
                                          <p:attrName>style.visibility</p:attrName>
                                        </p:attrNameLst>
                                      </p:cBhvr>
                                      <p:to>
                                        <p:strVal val="visible"/>
                                      </p:to>
                                    </p:set>
                                    <p:animEffect transition="in" filter="fade">
                                      <p:cBhvr>
                                        <p:cTn id="159" dur="1000"/>
                                        <p:tgtEl>
                                          <p:spTgt spid="66"/>
                                        </p:tgtEl>
                                      </p:cBhvr>
                                    </p:animEffect>
                                    <p:anim calcmode="lin" valueType="num">
                                      <p:cBhvr>
                                        <p:cTn id="160" dur="1000" fill="hold"/>
                                        <p:tgtEl>
                                          <p:spTgt spid="66"/>
                                        </p:tgtEl>
                                        <p:attrNameLst>
                                          <p:attrName>ppt_x</p:attrName>
                                        </p:attrNameLst>
                                      </p:cBhvr>
                                      <p:tavLst>
                                        <p:tav tm="0">
                                          <p:val>
                                            <p:strVal val="#ppt_x"/>
                                          </p:val>
                                        </p:tav>
                                        <p:tav tm="100000">
                                          <p:val>
                                            <p:strVal val="#ppt_x"/>
                                          </p:val>
                                        </p:tav>
                                      </p:tavLst>
                                    </p:anim>
                                    <p:anim calcmode="lin" valueType="num">
                                      <p:cBhvr>
                                        <p:cTn id="161" dur="1000" fill="hold"/>
                                        <p:tgtEl>
                                          <p:spTgt spid="6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0"/>
                                        </p:tgtEl>
                                        <p:attrNameLst>
                                          <p:attrName>style.visibility</p:attrName>
                                        </p:attrNameLst>
                                      </p:cBhvr>
                                      <p:to>
                                        <p:strVal val="visible"/>
                                      </p:to>
                                    </p:set>
                                    <p:animEffect transition="in" filter="fade">
                                      <p:cBhvr>
                                        <p:cTn id="169" dur="1000"/>
                                        <p:tgtEl>
                                          <p:spTgt spid="40"/>
                                        </p:tgtEl>
                                      </p:cBhvr>
                                    </p:animEffect>
                                    <p:anim calcmode="lin" valueType="num">
                                      <p:cBhvr>
                                        <p:cTn id="170" dur="1000" fill="hold"/>
                                        <p:tgtEl>
                                          <p:spTgt spid="40"/>
                                        </p:tgtEl>
                                        <p:attrNameLst>
                                          <p:attrName>ppt_x</p:attrName>
                                        </p:attrNameLst>
                                      </p:cBhvr>
                                      <p:tavLst>
                                        <p:tav tm="0">
                                          <p:val>
                                            <p:strVal val="#ppt_x"/>
                                          </p:val>
                                        </p:tav>
                                        <p:tav tm="100000">
                                          <p:val>
                                            <p:strVal val="#ppt_x"/>
                                          </p:val>
                                        </p:tav>
                                      </p:tavLst>
                                    </p:anim>
                                    <p:anim calcmode="lin" valueType="num">
                                      <p:cBhvr>
                                        <p:cTn id="1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42" presetClass="entr" presetSubtype="0" fill="hold" grpId="0" nodeType="clickEffect">
                                  <p:stCondLst>
                                    <p:cond delay="0"/>
                                  </p:stCondLst>
                                  <p:childTnLst>
                                    <p:set>
                                      <p:cBhvr>
                                        <p:cTn id="175" dur="1" fill="hold">
                                          <p:stCondLst>
                                            <p:cond delay="0"/>
                                          </p:stCondLst>
                                        </p:cTn>
                                        <p:tgtEl>
                                          <p:spTgt spid="55"/>
                                        </p:tgtEl>
                                        <p:attrNameLst>
                                          <p:attrName>style.visibility</p:attrName>
                                        </p:attrNameLst>
                                      </p:cBhvr>
                                      <p:to>
                                        <p:strVal val="visible"/>
                                      </p:to>
                                    </p:set>
                                    <p:animEffect transition="in" filter="fade">
                                      <p:cBhvr>
                                        <p:cTn id="176" dur="1000"/>
                                        <p:tgtEl>
                                          <p:spTgt spid="55"/>
                                        </p:tgtEl>
                                      </p:cBhvr>
                                    </p:animEffect>
                                    <p:anim calcmode="lin" valueType="num">
                                      <p:cBhvr>
                                        <p:cTn id="177" dur="1000" fill="hold"/>
                                        <p:tgtEl>
                                          <p:spTgt spid="55"/>
                                        </p:tgtEl>
                                        <p:attrNameLst>
                                          <p:attrName>ppt_x</p:attrName>
                                        </p:attrNameLst>
                                      </p:cBhvr>
                                      <p:tavLst>
                                        <p:tav tm="0">
                                          <p:val>
                                            <p:strVal val="#ppt_x"/>
                                          </p:val>
                                        </p:tav>
                                        <p:tav tm="100000">
                                          <p:val>
                                            <p:strVal val="#ppt_x"/>
                                          </p:val>
                                        </p:tav>
                                      </p:tavLst>
                                    </p:anim>
                                    <p:anim calcmode="lin" valueType="num">
                                      <p:cBhvr>
                                        <p:cTn id="178" dur="1000" fill="hold"/>
                                        <p:tgtEl>
                                          <p:spTgt spid="55"/>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52"/>
                                        </p:tgtEl>
                                        <p:attrNameLst>
                                          <p:attrName>style.visibility</p:attrName>
                                        </p:attrNameLst>
                                      </p:cBhvr>
                                      <p:to>
                                        <p:strVal val="visible"/>
                                      </p:to>
                                    </p:set>
                                    <p:animEffect transition="in" filter="fade">
                                      <p:cBhvr>
                                        <p:cTn id="181" dur="1000"/>
                                        <p:tgtEl>
                                          <p:spTgt spid="52"/>
                                        </p:tgtEl>
                                      </p:cBhvr>
                                    </p:animEffect>
                                    <p:anim calcmode="lin" valueType="num">
                                      <p:cBhvr>
                                        <p:cTn id="182" dur="1000" fill="hold"/>
                                        <p:tgtEl>
                                          <p:spTgt spid="52"/>
                                        </p:tgtEl>
                                        <p:attrNameLst>
                                          <p:attrName>ppt_x</p:attrName>
                                        </p:attrNameLst>
                                      </p:cBhvr>
                                      <p:tavLst>
                                        <p:tav tm="0">
                                          <p:val>
                                            <p:strVal val="#ppt_x"/>
                                          </p:val>
                                        </p:tav>
                                        <p:tav tm="100000">
                                          <p:val>
                                            <p:strVal val="#ppt_x"/>
                                          </p:val>
                                        </p:tav>
                                      </p:tavLst>
                                    </p:anim>
                                    <p:anim calcmode="lin" valueType="num">
                                      <p:cBhvr>
                                        <p:cTn id="183"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35"/>
                                        </p:tgtEl>
                                        <p:attrNameLst>
                                          <p:attrName>style.visibility</p:attrName>
                                        </p:attrNameLst>
                                      </p:cBhvr>
                                      <p:to>
                                        <p:strVal val="visible"/>
                                      </p:to>
                                    </p:set>
                                    <p:animEffect transition="in" filter="fade">
                                      <p:cBhvr>
                                        <p:cTn id="188" dur="500"/>
                                        <p:tgtEl>
                                          <p:spTgt spid="35"/>
                                        </p:tgtEl>
                                      </p:cBhvr>
                                    </p:animEffect>
                                  </p:childTnLst>
                                </p:cTn>
                              </p:par>
                            </p:childTnLst>
                          </p:cTn>
                        </p:par>
                      </p:childTnLst>
                    </p:cTn>
                  </p:par>
                  <p:par>
                    <p:cTn id="189" fill="hold">
                      <p:stCondLst>
                        <p:cond delay="indefinite"/>
                      </p:stCondLst>
                      <p:childTnLst>
                        <p:par>
                          <p:cTn id="190" fill="hold">
                            <p:stCondLst>
                              <p:cond delay="0"/>
                            </p:stCondLst>
                            <p:childTnLst>
                              <p:par>
                                <p:cTn id="191" presetID="42" presetClass="entr" presetSubtype="0" fill="hold" grpId="0" nodeType="clickEffect">
                                  <p:stCondLst>
                                    <p:cond delay="0"/>
                                  </p:stCondLst>
                                  <p:childTnLst>
                                    <p:set>
                                      <p:cBhvr>
                                        <p:cTn id="192" dur="1" fill="hold">
                                          <p:stCondLst>
                                            <p:cond delay="0"/>
                                          </p:stCondLst>
                                        </p:cTn>
                                        <p:tgtEl>
                                          <p:spTgt spid="67"/>
                                        </p:tgtEl>
                                        <p:attrNameLst>
                                          <p:attrName>style.visibility</p:attrName>
                                        </p:attrNameLst>
                                      </p:cBhvr>
                                      <p:to>
                                        <p:strVal val="visible"/>
                                      </p:to>
                                    </p:set>
                                    <p:animEffect transition="in" filter="fade">
                                      <p:cBhvr>
                                        <p:cTn id="193" dur="1000"/>
                                        <p:tgtEl>
                                          <p:spTgt spid="67"/>
                                        </p:tgtEl>
                                      </p:cBhvr>
                                    </p:animEffect>
                                    <p:anim calcmode="lin" valueType="num">
                                      <p:cBhvr>
                                        <p:cTn id="194" dur="1000" fill="hold"/>
                                        <p:tgtEl>
                                          <p:spTgt spid="67"/>
                                        </p:tgtEl>
                                        <p:attrNameLst>
                                          <p:attrName>ppt_x</p:attrName>
                                        </p:attrNameLst>
                                      </p:cBhvr>
                                      <p:tavLst>
                                        <p:tav tm="0">
                                          <p:val>
                                            <p:strVal val="#ppt_x"/>
                                          </p:val>
                                        </p:tav>
                                        <p:tav tm="100000">
                                          <p:val>
                                            <p:strVal val="#ppt_x"/>
                                          </p:val>
                                        </p:tav>
                                      </p:tavLst>
                                    </p:anim>
                                    <p:anim calcmode="lin" valueType="num">
                                      <p:cBhvr>
                                        <p:cTn id="195" dur="1000" fill="hold"/>
                                        <p:tgtEl>
                                          <p:spTgt spid="67"/>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fade">
                                      <p:cBhvr>
                                        <p:cTn id="198" dur="1000"/>
                                        <p:tgtEl>
                                          <p:spTgt spid="68"/>
                                        </p:tgtEl>
                                      </p:cBhvr>
                                    </p:animEffect>
                                    <p:anim calcmode="lin" valueType="num">
                                      <p:cBhvr>
                                        <p:cTn id="199" dur="1000" fill="hold"/>
                                        <p:tgtEl>
                                          <p:spTgt spid="68"/>
                                        </p:tgtEl>
                                        <p:attrNameLst>
                                          <p:attrName>ppt_x</p:attrName>
                                        </p:attrNameLst>
                                      </p:cBhvr>
                                      <p:tavLst>
                                        <p:tav tm="0">
                                          <p:val>
                                            <p:strVal val="#ppt_x"/>
                                          </p:val>
                                        </p:tav>
                                        <p:tav tm="100000">
                                          <p:val>
                                            <p:strVal val="#ppt_x"/>
                                          </p:val>
                                        </p:tav>
                                      </p:tavLst>
                                    </p:anim>
                                    <p:anim calcmode="lin" valueType="num">
                                      <p:cBhvr>
                                        <p:cTn id="200" dur="1000" fill="hold"/>
                                        <p:tgtEl>
                                          <p:spTgt spid="68"/>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47"/>
                                        </p:tgtEl>
                                        <p:attrNameLst>
                                          <p:attrName>style.visibility</p:attrName>
                                        </p:attrNameLst>
                                      </p:cBhvr>
                                      <p:to>
                                        <p:strVal val="visible"/>
                                      </p:to>
                                    </p:set>
                                    <p:animEffect transition="in" filter="fade">
                                      <p:cBhvr>
                                        <p:cTn id="203" dur="1000"/>
                                        <p:tgtEl>
                                          <p:spTgt spid="47"/>
                                        </p:tgtEl>
                                      </p:cBhvr>
                                    </p:animEffect>
                                    <p:anim calcmode="lin" valueType="num">
                                      <p:cBhvr>
                                        <p:cTn id="204" dur="1000" fill="hold"/>
                                        <p:tgtEl>
                                          <p:spTgt spid="47"/>
                                        </p:tgtEl>
                                        <p:attrNameLst>
                                          <p:attrName>ppt_x</p:attrName>
                                        </p:attrNameLst>
                                      </p:cBhvr>
                                      <p:tavLst>
                                        <p:tav tm="0">
                                          <p:val>
                                            <p:strVal val="#ppt_x"/>
                                          </p:val>
                                        </p:tav>
                                        <p:tav tm="100000">
                                          <p:val>
                                            <p:strVal val="#ppt_x"/>
                                          </p:val>
                                        </p:tav>
                                      </p:tavLst>
                                    </p:anim>
                                    <p:anim calcmode="lin" valueType="num">
                                      <p:cBhvr>
                                        <p:cTn id="205" dur="1000" fill="hold"/>
                                        <p:tgtEl>
                                          <p:spTgt spid="47"/>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44"/>
                                        </p:tgtEl>
                                        <p:attrNameLst>
                                          <p:attrName>style.visibility</p:attrName>
                                        </p:attrNameLst>
                                      </p:cBhvr>
                                      <p:to>
                                        <p:strVal val="visible"/>
                                      </p:to>
                                    </p:set>
                                    <p:animEffect transition="in" filter="fade">
                                      <p:cBhvr>
                                        <p:cTn id="208" dur="1000"/>
                                        <p:tgtEl>
                                          <p:spTgt spid="44"/>
                                        </p:tgtEl>
                                      </p:cBhvr>
                                    </p:animEffect>
                                    <p:anim calcmode="lin" valueType="num">
                                      <p:cBhvr>
                                        <p:cTn id="209" dur="1000" fill="hold"/>
                                        <p:tgtEl>
                                          <p:spTgt spid="44"/>
                                        </p:tgtEl>
                                        <p:attrNameLst>
                                          <p:attrName>ppt_x</p:attrName>
                                        </p:attrNameLst>
                                      </p:cBhvr>
                                      <p:tavLst>
                                        <p:tav tm="0">
                                          <p:val>
                                            <p:strVal val="#ppt_x"/>
                                          </p:val>
                                        </p:tav>
                                        <p:tav tm="100000">
                                          <p:val>
                                            <p:strVal val="#ppt_x"/>
                                          </p:val>
                                        </p:tav>
                                      </p:tavLst>
                                    </p:anim>
                                    <p:anim calcmode="lin" valueType="num">
                                      <p:cBhvr>
                                        <p:cTn id="21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54"/>
                                        </p:tgtEl>
                                        <p:attrNameLst>
                                          <p:attrName>style.visibility</p:attrName>
                                        </p:attrNameLst>
                                      </p:cBhvr>
                                      <p:to>
                                        <p:strVal val="visible"/>
                                      </p:to>
                                    </p:set>
                                    <p:animEffect transition="in" filter="fade">
                                      <p:cBhvr>
                                        <p:cTn id="215" dur="1000"/>
                                        <p:tgtEl>
                                          <p:spTgt spid="54"/>
                                        </p:tgtEl>
                                      </p:cBhvr>
                                    </p:animEffect>
                                    <p:anim calcmode="lin" valueType="num">
                                      <p:cBhvr>
                                        <p:cTn id="216" dur="1000" fill="hold"/>
                                        <p:tgtEl>
                                          <p:spTgt spid="54"/>
                                        </p:tgtEl>
                                        <p:attrNameLst>
                                          <p:attrName>ppt_x</p:attrName>
                                        </p:attrNameLst>
                                      </p:cBhvr>
                                      <p:tavLst>
                                        <p:tav tm="0">
                                          <p:val>
                                            <p:strVal val="#ppt_x"/>
                                          </p:val>
                                        </p:tav>
                                        <p:tav tm="100000">
                                          <p:val>
                                            <p:strVal val="#ppt_x"/>
                                          </p:val>
                                        </p:tav>
                                      </p:tavLst>
                                    </p:anim>
                                    <p:anim calcmode="lin" valueType="num">
                                      <p:cBhvr>
                                        <p:cTn id="21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Effect transition="in" filter="fade">
                                      <p:cBhvr>
                                        <p:cTn id="222" dur="1000"/>
                                        <p:tgtEl>
                                          <p:spTgt spid="36"/>
                                        </p:tgtEl>
                                      </p:cBhvr>
                                    </p:animEffect>
                                    <p:anim calcmode="lin" valueType="num">
                                      <p:cBhvr>
                                        <p:cTn id="223" dur="1000" fill="hold"/>
                                        <p:tgtEl>
                                          <p:spTgt spid="36"/>
                                        </p:tgtEl>
                                        <p:attrNameLst>
                                          <p:attrName>ppt_x</p:attrName>
                                        </p:attrNameLst>
                                      </p:cBhvr>
                                      <p:tavLst>
                                        <p:tav tm="0">
                                          <p:val>
                                            <p:strVal val="#ppt_x"/>
                                          </p:val>
                                        </p:tav>
                                        <p:tav tm="100000">
                                          <p:val>
                                            <p:strVal val="#ppt_x"/>
                                          </p:val>
                                        </p:tav>
                                      </p:tavLst>
                                    </p:anim>
                                    <p:anim calcmode="lin" valueType="num">
                                      <p:cBhvr>
                                        <p:cTn id="22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8" grpId="0" animBg="1"/>
      <p:bldP spid="70" grpId="0" animBg="1"/>
      <p:bldP spid="32" grpId="0" animBg="1"/>
      <p:bldP spid="33" grpId="0" animBg="1"/>
      <p:bldP spid="34" grpId="0" animBg="1"/>
      <p:bldP spid="35" grpId="0" animBg="1"/>
      <p:bldP spid="36"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P spid="55" grpId="0" animBg="1"/>
      <p:bldP spid="56" grpId="0" animBg="1"/>
      <p:bldP spid="57" grpId="0" animBg="1"/>
      <p:bldP spid="53" grpId="0" animBg="1"/>
      <p:bldP spid="61" grpId="0" animBg="1"/>
      <p:bldP spid="62" grpId="0" animBg="1"/>
      <p:bldP spid="63" grpId="0" animBg="1"/>
      <p:bldP spid="64" grpId="0" animBg="1"/>
      <p:bldP spid="65" grpId="0" animBg="1"/>
      <p:bldP spid="66" grpId="0" animBg="1"/>
      <p:bldP spid="67" grpId="0" animBg="1"/>
      <p:bldP spid="68" grpId="0" animBg="1"/>
      <p:bldP spid="4" grpId="0"/>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err="1"/>
              <a:t>Contenus</a:t>
            </a:r>
            <a:r>
              <a:rPr lang="de-CH" altLang="fr-FR" dirty="0"/>
              <a:t> – </a:t>
            </a:r>
            <a:r>
              <a:rPr lang="de-CH" altLang="fr-FR" dirty="0" err="1"/>
              <a:t>Leçons</a:t>
            </a:r>
            <a:r>
              <a:rPr lang="de-CH" altLang="fr-FR" dirty="0"/>
              <a:t> de 30 min</a:t>
            </a:r>
            <a:endParaRPr lang="de-CH" altLang="fr-FR" dirty="0" smtClean="0"/>
          </a:p>
        </p:txBody>
      </p:sp>
      <p:sp>
        <p:nvSpPr>
          <p:cNvPr id="2" name="Rechteck 1"/>
          <p:cNvSpPr/>
          <p:nvPr/>
        </p:nvSpPr>
        <p:spPr bwMode="auto">
          <a:xfrm>
            <a:off x="1187624" y="1214651"/>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lvl="0"/>
            <a:r>
              <a:rPr lang="fr-CH" dirty="0">
                <a:solidFill>
                  <a:srgbClr val="000000"/>
                </a:solidFill>
              </a:rPr>
              <a:t>Echauffement</a:t>
            </a:r>
          </a:p>
          <a:p>
            <a:pPr lvl="0"/>
            <a:r>
              <a:rPr lang="fr-CH" sz="950" dirty="0">
                <a:solidFill>
                  <a:srgbClr val="000000"/>
                </a:solidFill>
              </a:rPr>
              <a:t>(stimuler circulation - mobilisation articulations – stretching </a:t>
            </a:r>
            <a:r>
              <a:rPr lang="fr-CH" sz="950" dirty="0" err="1">
                <a:solidFill>
                  <a:srgbClr val="000000"/>
                </a:solidFill>
              </a:rPr>
              <a:t>dyna</a:t>
            </a:r>
            <a:r>
              <a:rPr lang="fr-CH" sz="950" dirty="0">
                <a:solidFill>
                  <a:srgbClr val="000000"/>
                </a:solidFill>
              </a:rPr>
              <a:t> - augmentation pulsation - Transition partie principale)</a:t>
            </a:r>
          </a:p>
        </p:txBody>
      </p:sp>
      <p:sp>
        <p:nvSpPr>
          <p:cNvPr id="21" name="Rechteck 20"/>
          <p:cNvSpPr/>
          <p:nvPr/>
        </p:nvSpPr>
        <p:spPr bwMode="auto">
          <a:xfrm>
            <a:off x="1187624" y="531925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lvl="0"/>
            <a:r>
              <a:rPr lang="de-CH" dirty="0">
                <a:solidFill>
                  <a:srgbClr val="000000"/>
                </a:solidFill>
              </a:rPr>
              <a:t>Retour au </a:t>
            </a:r>
            <a:r>
              <a:rPr lang="de-CH" dirty="0" err="1">
                <a:solidFill>
                  <a:srgbClr val="000000"/>
                </a:solidFill>
              </a:rPr>
              <a:t>calme</a:t>
            </a:r>
            <a:endParaRPr lang="de-CH" dirty="0">
              <a:solidFill>
                <a:srgbClr val="000000"/>
              </a:solidFill>
            </a:endParaRPr>
          </a:p>
          <a:p>
            <a:pPr lvl="0"/>
            <a:r>
              <a:rPr lang="fr-CH" sz="950" dirty="0">
                <a:solidFill>
                  <a:srgbClr val="000000"/>
                </a:solidFill>
              </a:rPr>
              <a:t>(cool-down – ex de détente – étirements par intermittence - relaxation musculaire progressive - massage – relaxation) </a:t>
            </a:r>
            <a:endParaRPr lang="de-CH" sz="950" dirty="0">
              <a:solidFill>
                <a:srgbClr val="000000"/>
              </a:solidFill>
            </a:endParaRPr>
          </a:p>
        </p:txBody>
      </p:sp>
      <p:sp>
        <p:nvSpPr>
          <p:cNvPr id="24" name="Rechteck 23"/>
          <p:cNvSpPr/>
          <p:nvPr/>
        </p:nvSpPr>
        <p:spPr bwMode="auto">
          <a:xfrm>
            <a:off x="1187624" y="1623252"/>
            <a:ext cx="6777682" cy="360598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Partie </a:t>
            </a:r>
            <a:r>
              <a:rPr lang="de-CH" dirty="0" err="1" smtClean="0">
                <a:solidFill>
                  <a:srgbClr val="000000"/>
                </a:solidFill>
              </a:rPr>
              <a:t>principale</a:t>
            </a:r>
            <a:endParaRPr lang="de-CH" dirty="0" smtClean="0">
              <a:solidFill>
                <a:srgbClr val="000000"/>
              </a:solidFill>
            </a:endParaRPr>
          </a:p>
        </p:txBody>
      </p:sp>
      <p:sp>
        <p:nvSpPr>
          <p:cNvPr id="25" name="Rechteck 24"/>
          <p:cNvSpPr/>
          <p:nvPr/>
        </p:nvSpPr>
        <p:spPr bwMode="auto">
          <a:xfrm>
            <a:off x="8059935" y="1214651"/>
            <a:ext cx="648072" cy="4427137"/>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1906726"/>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EO</a:t>
            </a:r>
            <a:br>
              <a:rPr lang="de-CH" altLang="fr-FR" sz="1100" b="1" dirty="0" smtClean="0">
                <a:solidFill>
                  <a:srgbClr val="FFFFFF"/>
                </a:solidFill>
              </a:rPr>
            </a:br>
            <a:r>
              <a:rPr lang="de-CH" altLang="fr-FR" sz="1100" b="1" dirty="0" err="1" smtClean="0">
                <a:solidFill>
                  <a:srgbClr val="FFFFFF"/>
                </a:solidFill>
              </a:rPr>
              <a:t>sem</a:t>
            </a:r>
            <a:endParaRPr lang="de-CH" altLang="fr-FR" sz="1100" b="1" dirty="0">
              <a:solidFill>
                <a:srgbClr val="FFFFFF"/>
              </a:solidFill>
            </a:endParaRPr>
          </a:p>
        </p:txBody>
      </p:sp>
      <p:sp>
        <p:nvSpPr>
          <p:cNvPr id="5" name="Rechteck 4"/>
          <p:cNvSpPr/>
          <p:nvPr/>
        </p:nvSpPr>
        <p:spPr bwMode="auto">
          <a:xfrm>
            <a:off x="8059935" y="1214651"/>
            <a:ext cx="652617" cy="408601"/>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5390" y="531925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2" name="Textfeld 14"/>
          <p:cNvSpPr txBox="1">
            <a:spLocks noChangeArrowheads="1"/>
          </p:cNvSpPr>
          <p:nvPr/>
        </p:nvSpPr>
        <p:spPr bwMode="auto">
          <a:xfrm>
            <a:off x="2420946" y="1943124"/>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2-4</a:t>
            </a:r>
            <a:endParaRPr lang="de-CH" altLang="fr-FR" sz="1200" dirty="0">
              <a:solidFill>
                <a:srgbClr val="000000"/>
              </a:solidFill>
            </a:endParaRPr>
          </a:p>
        </p:txBody>
      </p:sp>
      <p:sp>
        <p:nvSpPr>
          <p:cNvPr id="31" name="Textfeld 14"/>
          <p:cNvSpPr txBox="1">
            <a:spLocks noChangeArrowheads="1"/>
          </p:cNvSpPr>
          <p:nvPr/>
        </p:nvSpPr>
        <p:spPr bwMode="auto">
          <a:xfrm>
            <a:off x="3500792" y="1943124"/>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5-7</a:t>
            </a:r>
            <a:endParaRPr lang="de-CH" altLang="fr-FR" sz="1200" dirty="0">
              <a:solidFill>
                <a:srgbClr val="000000"/>
              </a:solidFill>
            </a:endParaRPr>
          </a:p>
        </p:txBody>
      </p:sp>
      <p:sp>
        <p:nvSpPr>
          <p:cNvPr id="32" name="Textfeld 14"/>
          <p:cNvSpPr txBox="1">
            <a:spLocks noChangeArrowheads="1"/>
          </p:cNvSpPr>
          <p:nvPr/>
        </p:nvSpPr>
        <p:spPr bwMode="auto">
          <a:xfrm>
            <a:off x="4581527" y="1943125"/>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8-10</a:t>
            </a:r>
            <a:endParaRPr lang="de-CH" altLang="fr-FR" sz="1200" dirty="0">
              <a:solidFill>
                <a:srgbClr val="000000"/>
              </a:solidFill>
            </a:endParaRPr>
          </a:p>
        </p:txBody>
      </p:sp>
      <p:sp>
        <p:nvSpPr>
          <p:cNvPr id="33" name="Textfeld 14"/>
          <p:cNvSpPr txBox="1">
            <a:spLocks noChangeArrowheads="1"/>
          </p:cNvSpPr>
          <p:nvPr/>
        </p:nvSpPr>
        <p:spPr bwMode="auto">
          <a:xfrm>
            <a:off x="5661074" y="1943125"/>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11-13</a:t>
            </a:r>
            <a:endParaRPr lang="de-CH" altLang="fr-FR" sz="1200" dirty="0">
              <a:solidFill>
                <a:srgbClr val="000000"/>
              </a:solidFill>
            </a:endParaRPr>
          </a:p>
        </p:txBody>
      </p:sp>
      <p:sp>
        <p:nvSpPr>
          <p:cNvPr id="34" name="Textfeld 14"/>
          <p:cNvSpPr txBox="1">
            <a:spLocks noChangeArrowheads="1"/>
          </p:cNvSpPr>
          <p:nvPr/>
        </p:nvSpPr>
        <p:spPr bwMode="auto">
          <a:xfrm>
            <a:off x="6741218" y="1943125"/>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14-15</a:t>
            </a:r>
            <a:endParaRPr lang="de-CH" altLang="fr-FR" sz="1200" dirty="0">
              <a:solidFill>
                <a:srgbClr val="000000"/>
              </a:solidFill>
            </a:endParaRPr>
          </a:p>
        </p:txBody>
      </p:sp>
      <p:cxnSp>
        <p:nvCxnSpPr>
          <p:cNvPr id="35" name="Gerade Verbindung 34"/>
          <p:cNvCxnSpPr/>
          <p:nvPr/>
        </p:nvCxnSpPr>
        <p:spPr bwMode="auto">
          <a:xfrm>
            <a:off x="1187624" y="4059084"/>
            <a:ext cx="6777682" cy="0"/>
          </a:xfrm>
          <a:prstGeom prst="line">
            <a:avLst/>
          </a:prstGeom>
          <a:solidFill>
            <a:srgbClr val="FFFFCC"/>
          </a:solidFill>
          <a:ln w="57150" cap="flat" cmpd="sng" algn="ctr">
            <a:solidFill>
              <a:schemeClr val="tx1"/>
            </a:solidFill>
            <a:prstDash val="dash"/>
            <a:round/>
            <a:headEnd type="none" w="med" len="med"/>
            <a:tailEnd type="none" w="med" len="med"/>
          </a:ln>
          <a:effectLst/>
        </p:spPr>
      </p:cxnSp>
      <p:sp>
        <p:nvSpPr>
          <p:cNvPr id="36" name="Textfeld 35"/>
          <p:cNvSpPr txBox="1"/>
          <p:nvPr/>
        </p:nvSpPr>
        <p:spPr>
          <a:xfrm>
            <a:off x="1061532" y="2417855"/>
            <a:ext cx="615553" cy="1551217"/>
          </a:xfrm>
          <a:prstGeom prst="rect">
            <a:avLst/>
          </a:prstGeom>
          <a:noFill/>
        </p:spPr>
        <p:txBody>
          <a:bodyPr vert="vert270" wrap="square" rtlCol="0">
            <a:spAutoFit/>
          </a:bodyPr>
          <a:lstStyle/>
          <a:p>
            <a:r>
              <a:rPr lang="de-CH" sz="2800" b="1" dirty="0" smtClean="0">
                <a:solidFill>
                  <a:srgbClr val="FF0000"/>
                </a:solidFill>
              </a:rPr>
              <a:t>MSM</a:t>
            </a:r>
            <a:endParaRPr lang="de-CH" sz="2800" b="1" dirty="0">
              <a:solidFill>
                <a:srgbClr val="FF0000"/>
              </a:solidFill>
            </a:endParaRPr>
          </a:p>
        </p:txBody>
      </p:sp>
      <p:sp>
        <p:nvSpPr>
          <p:cNvPr id="38" name="Textfeld 37"/>
          <p:cNvSpPr txBox="1"/>
          <p:nvPr/>
        </p:nvSpPr>
        <p:spPr>
          <a:xfrm>
            <a:off x="1061532" y="3969072"/>
            <a:ext cx="615553" cy="1551217"/>
          </a:xfrm>
          <a:prstGeom prst="rect">
            <a:avLst/>
          </a:prstGeom>
          <a:noFill/>
        </p:spPr>
        <p:txBody>
          <a:bodyPr vert="vert270" wrap="square" rtlCol="0">
            <a:spAutoFit/>
          </a:bodyPr>
          <a:lstStyle/>
          <a:p>
            <a:r>
              <a:rPr lang="de-CH" sz="2800" b="1" dirty="0" smtClean="0">
                <a:solidFill>
                  <a:srgbClr val="FF0000"/>
                </a:solidFill>
              </a:rPr>
              <a:t>Sport</a:t>
            </a:r>
            <a:endParaRPr lang="de-CH" sz="2800" b="1" dirty="0">
              <a:solidFill>
                <a:srgbClr val="FF0000"/>
              </a:solidFill>
            </a:endParaRPr>
          </a:p>
        </p:txBody>
      </p:sp>
      <p:sp>
        <p:nvSpPr>
          <p:cNvPr id="39" name="Rechteck 38"/>
          <p:cNvSpPr/>
          <p:nvPr/>
        </p:nvSpPr>
        <p:spPr bwMode="auto">
          <a:xfrm>
            <a:off x="1510550" y="4111982"/>
            <a:ext cx="900119" cy="576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CH" sz="1200" b="0" i="0" u="none" strike="noStrike" cap="none" normalizeH="0" baseline="0" dirty="0" smtClean="0">
                <a:ln>
                  <a:noFill/>
                </a:ln>
                <a:solidFill>
                  <a:schemeClr val="tx1"/>
                </a:solidFill>
                <a:effectLst/>
                <a:latin typeface="Arial" charset="0"/>
              </a:rPr>
              <a:t>Intro</a:t>
            </a:r>
            <a:r>
              <a:rPr kumimoji="0" lang="de-CH" sz="1200" b="0" i="0" u="none" strike="noStrike" cap="none" normalizeH="0" dirty="0" smtClean="0">
                <a:ln>
                  <a:noFill/>
                </a:ln>
                <a:solidFill>
                  <a:schemeClr val="tx1"/>
                </a:solidFill>
                <a:effectLst/>
                <a:latin typeface="Arial" charset="0"/>
              </a:rPr>
              <a:t> </a:t>
            </a:r>
            <a:r>
              <a:rPr kumimoji="0" lang="de-CH" sz="1200" b="0" i="0" u="none" strike="noStrike" cap="none" normalizeH="0" dirty="0" err="1" smtClean="0">
                <a:ln>
                  <a:noFill/>
                </a:ln>
                <a:solidFill>
                  <a:schemeClr val="tx1"/>
                </a:solidFill>
                <a:effectLst/>
                <a:latin typeface="Arial" charset="0"/>
              </a:rPr>
              <a:t>théorique</a:t>
            </a:r>
            <a:endParaRPr kumimoji="0" lang="de-CH" sz="1200" b="0" i="0" u="none" strike="noStrike" cap="none" normalizeH="0" baseline="0" dirty="0" smtClean="0">
              <a:ln>
                <a:noFill/>
              </a:ln>
              <a:solidFill>
                <a:schemeClr val="tx1"/>
              </a:solidFill>
              <a:effectLst/>
              <a:latin typeface="Arial" charset="0"/>
            </a:endParaRPr>
          </a:p>
        </p:txBody>
      </p:sp>
      <p:sp>
        <p:nvSpPr>
          <p:cNvPr id="40" name="Rechteck 39"/>
          <p:cNvSpPr/>
          <p:nvPr/>
        </p:nvSpPr>
        <p:spPr bwMode="auto">
          <a:xfrm>
            <a:off x="1511592" y="4808735"/>
            <a:ext cx="900119"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t>EF </a:t>
            </a:r>
            <a:r>
              <a:rPr lang="de-CH" dirty="0" err="1" smtClean="0"/>
              <a:t>endurance</a:t>
            </a:r>
            <a:endParaRPr kumimoji="0" lang="de-CH" sz="1200" b="0" i="0" u="none" strike="noStrike" cap="none" normalizeH="0" baseline="0" dirty="0" smtClean="0">
              <a:ln>
                <a:noFill/>
              </a:ln>
              <a:solidFill>
                <a:schemeClr val="tx1"/>
              </a:solidFill>
              <a:effectLst/>
              <a:latin typeface="Arial" charset="0"/>
            </a:endParaRPr>
          </a:p>
        </p:txBody>
      </p:sp>
      <p:sp>
        <p:nvSpPr>
          <p:cNvPr id="41" name="Rechteck 40"/>
          <p:cNvSpPr/>
          <p:nvPr/>
        </p:nvSpPr>
        <p:spPr bwMode="auto">
          <a:xfrm>
            <a:off x="2447925" y="3124200"/>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EF Dauerlauf</a:t>
            </a:r>
            <a:endParaRPr kumimoji="0" lang="de-CH" sz="1200" b="0" i="0" u="none" strike="noStrike" cap="none" normalizeH="0" baseline="0" dirty="0" smtClean="0">
              <a:ln>
                <a:noFill/>
              </a:ln>
              <a:solidFill>
                <a:schemeClr val="tx1"/>
              </a:solidFill>
              <a:effectLst/>
              <a:latin typeface="Arial" charset="0"/>
            </a:endParaRPr>
          </a:p>
        </p:txBody>
      </p:sp>
      <p:sp>
        <p:nvSpPr>
          <p:cNvPr id="42" name="Rechteck 41"/>
          <p:cNvSpPr/>
          <p:nvPr/>
        </p:nvSpPr>
        <p:spPr bwMode="auto">
          <a:xfrm>
            <a:off x="2447925" y="353806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IB: </a:t>
            </a:r>
            <a:r>
              <a:rPr lang="de-CH" dirty="0" err="1" smtClean="0"/>
              <a:t>course</a:t>
            </a:r>
            <a:r>
              <a:rPr lang="de-CH" dirty="0" smtClean="0"/>
              <a:t> </a:t>
            </a:r>
            <a:r>
              <a:rPr lang="de-CH" dirty="0" err="1" smtClean="0"/>
              <a:t>aux</a:t>
            </a:r>
            <a:r>
              <a:rPr lang="de-CH" dirty="0" smtClean="0"/>
              <a:t> </a:t>
            </a:r>
            <a:r>
              <a:rPr lang="de-CH" dirty="0" err="1" smtClean="0"/>
              <a:t>postes</a:t>
            </a:r>
            <a:endParaRPr kumimoji="0" lang="de-CH" sz="1200" b="0" i="0" u="none" strike="noStrike" cap="none" normalizeH="0" baseline="0" dirty="0" smtClean="0">
              <a:ln>
                <a:noFill/>
              </a:ln>
              <a:solidFill>
                <a:schemeClr val="tx1"/>
              </a:solidFill>
              <a:effectLst/>
              <a:latin typeface="Arial" charset="0"/>
            </a:endParaRPr>
          </a:p>
        </p:txBody>
      </p:sp>
      <p:sp>
        <p:nvSpPr>
          <p:cNvPr id="43" name="Rechteck 42"/>
          <p:cNvSpPr/>
          <p:nvPr/>
        </p:nvSpPr>
        <p:spPr bwMode="auto">
          <a:xfrm>
            <a:off x="2447925"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a:t>
            </a:r>
            <a:endParaRPr kumimoji="0" lang="de-CH" sz="1200" b="0" i="0" u="none" strike="noStrike" cap="none" normalizeH="0" baseline="0" dirty="0" smtClean="0">
              <a:ln>
                <a:noFill/>
              </a:ln>
              <a:solidFill>
                <a:schemeClr val="tx1"/>
              </a:solidFill>
              <a:effectLst/>
              <a:latin typeface="Arial" charset="0"/>
            </a:endParaRPr>
          </a:p>
        </p:txBody>
      </p:sp>
      <p:sp>
        <p:nvSpPr>
          <p:cNvPr id="44" name="Rechteck 43"/>
          <p:cNvSpPr/>
          <p:nvPr/>
        </p:nvSpPr>
        <p:spPr bwMode="auto">
          <a:xfrm>
            <a:off x="3536628"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II</a:t>
            </a:r>
            <a:endParaRPr kumimoji="0" lang="de-CH" sz="1200" b="0" i="0" u="none" strike="noStrike" cap="none" normalizeH="0" baseline="0" dirty="0" smtClean="0">
              <a:ln>
                <a:noFill/>
              </a:ln>
              <a:solidFill>
                <a:schemeClr val="tx1"/>
              </a:solidFill>
              <a:effectLst/>
              <a:latin typeface="Arial" charset="0"/>
            </a:endParaRPr>
          </a:p>
        </p:txBody>
      </p:sp>
      <p:sp>
        <p:nvSpPr>
          <p:cNvPr id="45" name="Rechteck 44"/>
          <p:cNvSpPr/>
          <p:nvPr/>
        </p:nvSpPr>
        <p:spPr bwMode="auto">
          <a:xfrm>
            <a:off x="4621237"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III</a:t>
            </a:r>
            <a:endParaRPr kumimoji="0" lang="de-CH" sz="1200" b="0" i="0" u="none" strike="noStrike" cap="none" normalizeH="0" baseline="0" dirty="0" smtClean="0">
              <a:ln>
                <a:noFill/>
              </a:ln>
              <a:solidFill>
                <a:schemeClr val="tx1"/>
              </a:solidFill>
              <a:effectLst/>
              <a:latin typeface="Arial" charset="0"/>
            </a:endParaRPr>
          </a:p>
        </p:txBody>
      </p:sp>
      <p:sp>
        <p:nvSpPr>
          <p:cNvPr id="46" name="Rechteck 45"/>
          <p:cNvSpPr/>
          <p:nvPr/>
        </p:nvSpPr>
        <p:spPr bwMode="auto">
          <a:xfrm>
            <a:off x="5701381"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IV</a:t>
            </a:r>
            <a:endParaRPr kumimoji="0" lang="de-CH" sz="1200" b="0" i="0" u="none" strike="noStrike" cap="none" normalizeH="0" baseline="0" dirty="0" smtClean="0">
              <a:ln>
                <a:noFill/>
              </a:ln>
              <a:solidFill>
                <a:schemeClr val="tx1"/>
              </a:solidFill>
              <a:effectLst/>
              <a:latin typeface="Arial" charset="0"/>
            </a:endParaRPr>
          </a:p>
        </p:txBody>
      </p:sp>
      <p:sp>
        <p:nvSpPr>
          <p:cNvPr id="47" name="Rechteck 46"/>
          <p:cNvSpPr/>
          <p:nvPr/>
        </p:nvSpPr>
        <p:spPr bwMode="auto">
          <a:xfrm>
            <a:off x="6781525" y="2413672"/>
            <a:ext cx="990600" cy="2988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V</a:t>
            </a:r>
            <a:endParaRPr kumimoji="0" lang="de-CH" sz="1200" b="0" i="0" u="none" strike="noStrike" cap="none" normalizeH="0" baseline="0" dirty="0" smtClean="0">
              <a:ln>
                <a:noFill/>
              </a:ln>
              <a:solidFill>
                <a:schemeClr val="tx1"/>
              </a:solidFill>
              <a:effectLst/>
              <a:latin typeface="Arial" charset="0"/>
            </a:endParaRPr>
          </a:p>
        </p:txBody>
      </p:sp>
      <p:sp>
        <p:nvSpPr>
          <p:cNvPr id="48" name="Rechteck 47"/>
          <p:cNvSpPr/>
          <p:nvPr/>
        </p:nvSpPr>
        <p:spPr bwMode="auto">
          <a:xfrm>
            <a:off x="6781525" y="2739803"/>
            <a:ext cx="990600" cy="291049"/>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VI</a:t>
            </a:r>
            <a:endParaRPr kumimoji="0" lang="de-CH" sz="1200" b="0" i="0" u="none" strike="noStrike" cap="none" normalizeH="0" baseline="0" dirty="0" smtClean="0">
              <a:ln>
                <a:noFill/>
              </a:ln>
              <a:solidFill>
                <a:schemeClr val="tx1"/>
              </a:solidFill>
              <a:effectLst/>
              <a:latin typeface="Arial" charset="0"/>
            </a:endParaRPr>
          </a:p>
        </p:txBody>
      </p:sp>
      <p:sp>
        <p:nvSpPr>
          <p:cNvPr id="50" name="Rechteck 49"/>
          <p:cNvSpPr/>
          <p:nvPr/>
        </p:nvSpPr>
        <p:spPr bwMode="auto">
          <a:xfrm>
            <a:off x="2416965" y="2354776"/>
            <a:ext cx="5399932" cy="733225"/>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51" name="Rechteck 50"/>
          <p:cNvSpPr/>
          <p:nvPr/>
        </p:nvSpPr>
        <p:spPr bwMode="auto">
          <a:xfrm>
            <a:off x="3516613" y="3128427"/>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sz="1000" dirty="0"/>
              <a:t>EF : </a:t>
            </a:r>
            <a:r>
              <a:rPr lang="de-CH" sz="1000" dirty="0" err="1" smtClean="0"/>
              <a:t>course</a:t>
            </a:r>
            <a:endParaRPr lang="de-CH" sz="1000" dirty="0" smtClean="0"/>
          </a:p>
          <a:p>
            <a:pPr marL="0" marR="0" indent="0" algn="ctr" defTabSz="914400" rtl="0" eaLnBrk="0" fontAlgn="base" latinLnBrk="0" hangingPunct="0">
              <a:lnSpc>
                <a:spcPct val="100000"/>
              </a:lnSpc>
              <a:spcBef>
                <a:spcPct val="0"/>
              </a:spcBef>
              <a:spcAft>
                <a:spcPct val="0"/>
              </a:spcAft>
              <a:buClrTx/>
              <a:buSzTx/>
              <a:buFontTx/>
              <a:buNone/>
              <a:tabLst/>
            </a:pPr>
            <a:r>
              <a:rPr lang="de-CH" sz="1000" dirty="0" smtClean="0"/>
              <a:t> </a:t>
            </a:r>
            <a:r>
              <a:rPr lang="de-CH" sz="1000" dirty="0" err="1" smtClean="0"/>
              <a:t>aux</a:t>
            </a:r>
            <a:r>
              <a:rPr lang="de-CH" sz="1000" dirty="0" smtClean="0"/>
              <a:t> </a:t>
            </a:r>
            <a:r>
              <a:rPr lang="de-CH" sz="1000" dirty="0" err="1" smtClean="0"/>
              <a:t>nombres</a:t>
            </a:r>
            <a:endParaRPr kumimoji="0" lang="de-CH" sz="1000" b="0" i="0" u="none" strike="noStrike" cap="none" normalizeH="0" baseline="0" dirty="0" smtClean="0">
              <a:ln>
                <a:noFill/>
              </a:ln>
              <a:solidFill>
                <a:schemeClr val="tx1"/>
              </a:solidFill>
              <a:effectLst/>
            </a:endParaRPr>
          </a:p>
        </p:txBody>
      </p:sp>
      <p:sp>
        <p:nvSpPr>
          <p:cNvPr id="52" name="Rechteck 51"/>
          <p:cNvSpPr/>
          <p:nvPr/>
        </p:nvSpPr>
        <p:spPr bwMode="auto">
          <a:xfrm>
            <a:off x="4621631" y="3128427"/>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i</a:t>
            </a:r>
            <a:r>
              <a:rPr lang="de-CH" dirty="0" err="1" smtClean="0"/>
              <a:t>ntervalle</a:t>
            </a:r>
            <a:endParaRPr kumimoji="0" lang="de-CH" sz="1200" b="0" i="0" u="none" strike="noStrike" cap="none" normalizeH="0" baseline="0" dirty="0" smtClean="0">
              <a:ln>
                <a:noFill/>
              </a:ln>
              <a:solidFill>
                <a:schemeClr val="tx1"/>
              </a:solidFill>
              <a:effectLst/>
              <a:latin typeface="Arial" charset="0"/>
            </a:endParaRPr>
          </a:p>
        </p:txBody>
      </p:sp>
      <p:sp>
        <p:nvSpPr>
          <p:cNvPr id="53" name="Rechteck 52"/>
          <p:cNvSpPr/>
          <p:nvPr/>
        </p:nvSpPr>
        <p:spPr bwMode="auto">
          <a:xfrm>
            <a:off x="4621237" y="353806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a:t>p</a:t>
            </a:r>
            <a:r>
              <a:rPr lang="de-CH" dirty="0" err="1" smtClean="0"/>
              <a:t>yramides</a:t>
            </a:r>
            <a:endParaRPr kumimoji="0" lang="de-CH" sz="1200" b="0" i="0" u="none" strike="noStrike" cap="none" normalizeH="0" baseline="0" dirty="0" smtClean="0">
              <a:ln>
                <a:noFill/>
              </a:ln>
              <a:solidFill>
                <a:schemeClr val="tx1"/>
              </a:solidFill>
              <a:effectLst/>
              <a:latin typeface="Arial" charset="0"/>
            </a:endParaRPr>
          </a:p>
        </p:txBody>
      </p:sp>
      <p:sp>
        <p:nvSpPr>
          <p:cNvPr id="54" name="Rechteck 53"/>
          <p:cNvSpPr/>
          <p:nvPr/>
        </p:nvSpPr>
        <p:spPr bwMode="auto">
          <a:xfrm>
            <a:off x="6783137" y="3132653"/>
            <a:ext cx="990600" cy="58971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sz="1000" dirty="0" smtClean="0"/>
              <a:t>Forme de </a:t>
            </a:r>
            <a:r>
              <a:rPr lang="de-CH" sz="1000" dirty="0" err="1" smtClean="0"/>
              <a:t>test</a:t>
            </a:r>
            <a:r>
              <a:rPr lang="de-CH" sz="1000" dirty="0" smtClean="0"/>
              <a:t>: Intervalle 4x2</a:t>
            </a:r>
            <a:endParaRPr kumimoji="0" lang="de-CH" sz="1000" b="0" i="0" u="none" strike="noStrike" cap="none" normalizeH="0" baseline="0" dirty="0" smtClean="0">
              <a:ln>
                <a:noFill/>
              </a:ln>
              <a:solidFill>
                <a:schemeClr val="tx1"/>
              </a:solidFill>
              <a:effectLst/>
            </a:endParaRPr>
          </a:p>
        </p:txBody>
      </p:sp>
      <p:sp>
        <p:nvSpPr>
          <p:cNvPr id="55" name="Rechteck 54"/>
          <p:cNvSpPr/>
          <p:nvPr/>
        </p:nvSpPr>
        <p:spPr bwMode="auto">
          <a:xfrm>
            <a:off x="2445861" y="411198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t>EF </a:t>
            </a:r>
            <a:r>
              <a:rPr lang="de-CH" dirty="0" smtClean="0"/>
              <a:t>: </a:t>
            </a:r>
            <a:r>
              <a:rPr lang="de-CH" dirty="0" err="1"/>
              <a:t>course</a:t>
            </a:r>
            <a:r>
              <a:rPr lang="de-CH" dirty="0"/>
              <a:t> </a:t>
            </a:r>
            <a:r>
              <a:rPr lang="de-CH" dirty="0" err="1"/>
              <a:t>aux</a:t>
            </a:r>
            <a:r>
              <a:rPr lang="de-CH" dirty="0"/>
              <a:t> </a:t>
            </a:r>
            <a:r>
              <a:rPr lang="de-CH" dirty="0" err="1"/>
              <a:t>postes</a:t>
            </a:r>
            <a:endParaRPr lang="de-CH" dirty="0"/>
          </a:p>
        </p:txBody>
      </p:sp>
      <p:sp>
        <p:nvSpPr>
          <p:cNvPr id="56" name="Rechteck 55"/>
          <p:cNvSpPr/>
          <p:nvPr/>
        </p:nvSpPr>
        <p:spPr bwMode="auto">
          <a:xfrm>
            <a:off x="2445861" y="4592800"/>
            <a:ext cx="990600" cy="576858"/>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Endurance</a:t>
            </a:r>
            <a:r>
              <a:rPr lang="de-CH" dirty="0" smtClean="0"/>
              <a:t> </a:t>
            </a:r>
            <a:r>
              <a:rPr lang="de-CH" dirty="0" err="1" smtClean="0"/>
              <a:t>avec</a:t>
            </a:r>
            <a:r>
              <a:rPr lang="de-CH" dirty="0" smtClean="0"/>
              <a:t> </a:t>
            </a:r>
            <a:r>
              <a:rPr lang="de-CH" dirty="0" err="1" smtClean="0"/>
              <a:t>progression</a:t>
            </a:r>
            <a:endParaRPr kumimoji="0" lang="de-CH" sz="1200" b="0" i="0" u="none" strike="noStrike" cap="none" normalizeH="0" baseline="0" dirty="0" smtClean="0">
              <a:ln>
                <a:noFill/>
              </a:ln>
              <a:solidFill>
                <a:schemeClr val="tx1"/>
              </a:solidFill>
              <a:effectLst/>
              <a:latin typeface="Arial" charset="0"/>
            </a:endParaRPr>
          </a:p>
        </p:txBody>
      </p:sp>
      <p:sp>
        <p:nvSpPr>
          <p:cNvPr id="57" name="Rechteck 56"/>
          <p:cNvSpPr/>
          <p:nvPr/>
        </p:nvSpPr>
        <p:spPr bwMode="auto">
          <a:xfrm>
            <a:off x="3516613" y="4261434"/>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forceVIII</a:t>
            </a:r>
            <a:r>
              <a:rPr lang="de-CH" dirty="0" smtClean="0"/>
              <a:t> (2)</a:t>
            </a:r>
            <a:endParaRPr kumimoji="0" lang="de-CH" sz="1200" b="0" i="0" u="none" strike="noStrike" cap="none" normalizeH="0" baseline="0" dirty="0" smtClean="0">
              <a:ln>
                <a:noFill/>
              </a:ln>
              <a:solidFill>
                <a:schemeClr val="tx1"/>
              </a:solidFill>
              <a:effectLst/>
              <a:latin typeface="Arial" charset="0"/>
            </a:endParaRPr>
          </a:p>
        </p:txBody>
      </p:sp>
      <p:sp>
        <p:nvSpPr>
          <p:cNvPr id="59" name="Rechteck 58"/>
          <p:cNvSpPr/>
          <p:nvPr/>
        </p:nvSpPr>
        <p:spPr bwMode="auto">
          <a:xfrm>
            <a:off x="3516613" y="4808735"/>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intervalle</a:t>
            </a:r>
            <a:r>
              <a:rPr lang="de-CH" dirty="0" smtClean="0"/>
              <a:t> </a:t>
            </a:r>
            <a:r>
              <a:rPr lang="de-CH" dirty="0" err="1" smtClean="0"/>
              <a:t>long</a:t>
            </a:r>
            <a:r>
              <a:rPr lang="de-CH" dirty="0" smtClean="0"/>
              <a:t> 4x4 (2)</a:t>
            </a:r>
            <a:endParaRPr kumimoji="0" lang="de-CH" sz="1200" b="0" i="0" u="none" strike="noStrike" cap="none" normalizeH="0" baseline="0" dirty="0" smtClean="0">
              <a:ln>
                <a:noFill/>
              </a:ln>
              <a:solidFill>
                <a:schemeClr val="tx1"/>
              </a:solidFill>
              <a:effectLst/>
              <a:latin typeface="Arial" charset="0"/>
            </a:endParaRPr>
          </a:p>
        </p:txBody>
      </p:sp>
      <p:sp>
        <p:nvSpPr>
          <p:cNvPr id="60" name="Rechteck 59"/>
          <p:cNvSpPr/>
          <p:nvPr/>
        </p:nvSpPr>
        <p:spPr bwMode="auto">
          <a:xfrm>
            <a:off x="4620447" y="4261434"/>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VIII (2)</a:t>
            </a:r>
            <a:endParaRPr kumimoji="0" lang="de-CH" sz="1200" b="0" i="0" u="none" strike="noStrike" cap="none" normalizeH="0" baseline="0" dirty="0" smtClean="0">
              <a:ln>
                <a:noFill/>
              </a:ln>
              <a:solidFill>
                <a:schemeClr val="tx1"/>
              </a:solidFill>
              <a:effectLst/>
              <a:latin typeface="Arial" charset="0"/>
            </a:endParaRPr>
          </a:p>
        </p:txBody>
      </p:sp>
      <p:sp>
        <p:nvSpPr>
          <p:cNvPr id="61" name="Rechteck 60"/>
          <p:cNvSpPr/>
          <p:nvPr/>
        </p:nvSpPr>
        <p:spPr bwMode="auto">
          <a:xfrm>
            <a:off x="4619810" y="4808735"/>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Intervalle</a:t>
            </a:r>
          </a:p>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long</a:t>
            </a:r>
            <a:endParaRPr kumimoji="0" lang="de-CH" sz="1200" b="0" i="0" u="none" strike="noStrike" cap="none" normalizeH="0" baseline="0" dirty="0" smtClean="0">
              <a:ln>
                <a:noFill/>
              </a:ln>
              <a:solidFill>
                <a:schemeClr val="tx1"/>
              </a:solidFill>
              <a:effectLst/>
              <a:latin typeface="Arial" charset="0"/>
            </a:endParaRPr>
          </a:p>
        </p:txBody>
      </p:sp>
      <p:sp>
        <p:nvSpPr>
          <p:cNvPr id="62" name="Rechteck 61"/>
          <p:cNvSpPr/>
          <p:nvPr/>
        </p:nvSpPr>
        <p:spPr bwMode="auto">
          <a:xfrm>
            <a:off x="5695844" y="4113789"/>
            <a:ext cx="990600" cy="2988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IX (2)</a:t>
            </a:r>
            <a:endParaRPr kumimoji="0" lang="de-CH" sz="1200" b="0" i="0" u="none" strike="noStrike" cap="none" normalizeH="0" baseline="0" dirty="0" smtClean="0">
              <a:ln>
                <a:noFill/>
              </a:ln>
              <a:solidFill>
                <a:schemeClr val="tx1"/>
              </a:solidFill>
              <a:effectLst/>
              <a:latin typeface="Arial" charset="0"/>
            </a:endParaRPr>
          </a:p>
        </p:txBody>
      </p:sp>
      <p:sp>
        <p:nvSpPr>
          <p:cNvPr id="63" name="Rechteck 62"/>
          <p:cNvSpPr/>
          <p:nvPr/>
        </p:nvSpPr>
        <p:spPr bwMode="auto">
          <a:xfrm>
            <a:off x="6781525" y="4262431"/>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force</a:t>
            </a:r>
            <a:r>
              <a:rPr lang="de-CH" dirty="0" smtClean="0"/>
              <a:t> IX</a:t>
            </a:r>
            <a:endParaRPr kumimoji="0" lang="de-CH" sz="1200" b="0" i="0" u="none" strike="noStrike" cap="none" normalizeH="0" baseline="0" dirty="0" smtClean="0">
              <a:ln>
                <a:noFill/>
              </a:ln>
              <a:solidFill>
                <a:schemeClr val="tx1"/>
              </a:solidFill>
              <a:effectLst/>
              <a:latin typeface="Arial" charset="0"/>
            </a:endParaRPr>
          </a:p>
        </p:txBody>
      </p:sp>
      <p:sp>
        <p:nvSpPr>
          <p:cNvPr id="64" name="Rechteck 63"/>
          <p:cNvSpPr/>
          <p:nvPr/>
        </p:nvSpPr>
        <p:spPr bwMode="auto">
          <a:xfrm>
            <a:off x="5695844" y="4430375"/>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pyramides</a:t>
            </a:r>
            <a:r>
              <a:rPr lang="de-CH" dirty="0" smtClean="0"/>
              <a:t> </a:t>
            </a:r>
            <a:r>
              <a:rPr lang="de-CH" dirty="0" err="1" smtClean="0"/>
              <a:t>long</a:t>
            </a:r>
            <a:endParaRPr kumimoji="0" lang="de-CH" sz="1200" b="0" i="0" u="none" strike="noStrike" cap="none" normalizeH="0" baseline="0" dirty="0" smtClean="0">
              <a:ln>
                <a:noFill/>
              </a:ln>
              <a:solidFill>
                <a:schemeClr val="tx1"/>
              </a:solidFill>
              <a:effectLst/>
              <a:latin typeface="Arial" charset="0"/>
            </a:endParaRPr>
          </a:p>
        </p:txBody>
      </p:sp>
      <p:sp>
        <p:nvSpPr>
          <p:cNvPr id="69" name="Rechteck 68"/>
          <p:cNvSpPr/>
          <p:nvPr/>
        </p:nvSpPr>
        <p:spPr bwMode="auto">
          <a:xfrm>
            <a:off x="5695844" y="4808735"/>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Intervalle</a:t>
            </a:r>
          </a:p>
          <a:p>
            <a:pPr marL="0" marR="0" indent="0" algn="ctr" defTabSz="914400" rtl="0" eaLnBrk="0" fontAlgn="base" latinLnBrk="0" hangingPunct="0">
              <a:lnSpc>
                <a:spcPct val="100000"/>
              </a:lnSpc>
              <a:spcBef>
                <a:spcPct val="0"/>
              </a:spcBef>
              <a:spcAft>
                <a:spcPct val="0"/>
              </a:spcAft>
              <a:buClrTx/>
              <a:buSzTx/>
              <a:buFontTx/>
              <a:buNone/>
              <a:tabLst/>
            </a:pPr>
            <a:r>
              <a:rPr kumimoji="0" lang="de-CH" sz="1200" b="0" i="0" u="none" strike="noStrike" cap="none" normalizeH="0" baseline="0" dirty="0" err="1" smtClean="0">
                <a:ln>
                  <a:noFill/>
                </a:ln>
                <a:solidFill>
                  <a:schemeClr val="tx1"/>
                </a:solidFill>
                <a:effectLst/>
                <a:latin typeface="Arial" charset="0"/>
              </a:rPr>
              <a:t>cours</a:t>
            </a:r>
            <a:endParaRPr kumimoji="0" lang="de-CH" sz="1200" b="0" i="0" u="none" strike="noStrike" cap="none" normalizeH="0" baseline="0" dirty="0" smtClean="0">
              <a:ln>
                <a:noFill/>
              </a:ln>
              <a:solidFill>
                <a:schemeClr val="tx1"/>
              </a:solidFill>
              <a:effectLst/>
              <a:latin typeface="Arial" charset="0"/>
            </a:endParaRPr>
          </a:p>
        </p:txBody>
      </p:sp>
      <p:sp>
        <p:nvSpPr>
          <p:cNvPr id="70" name="Rechteck 69"/>
          <p:cNvSpPr/>
          <p:nvPr/>
        </p:nvSpPr>
        <p:spPr bwMode="auto">
          <a:xfrm>
            <a:off x="2416965" y="3088000"/>
            <a:ext cx="5399932" cy="881071"/>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73" name="Textfeld 14"/>
          <p:cNvSpPr txBox="1">
            <a:spLocks noChangeArrowheads="1"/>
          </p:cNvSpPr>
          <p:nvPr/>
        </p:nvSpPr>
        <p:spPr bwMode="auto">
          <a:xfrm>
            <a:off x="1702769" y="1943124"/>
            <a:ext cx="720000"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a:t>
            </a:r>
            <a:endParaRPr lang="de-CH" altLang="fr-FR" sz="1200" dirty="0">
              <a:solidFill>
                <a:srgbClr val="000000"/>
              </a:solidFill>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1000"/>
                                        <p:tgtEl>
                                          <p:spTgt spid="38"/>
                                        </p:tgtEl>
                                      </p:cBhvr>
                                    </p:animEffect>
                                    <p:anim calcmode="lin" valueType="num">
                                      <p:cBhvr>
                                        <p:cTn id="20" dur="1000" fill="hold"/>
                                        <p:tgtEl>
                                          <p:spTgt spid="38"/>
                                        </p:tgtEl>
                                        <p:attrNameLst>
                                          <p:attrName>ppt_x</p:attrName>
                                        </p:attrNameLst>
                                      </p:cBhvr>
                                      <p:tavLst>
                                        <p:tav tm="0">
                                          <p:val>
                                            <p:strVal val="#ppt_x"/>
                                          </p:val>
                                        </p:tav>
                                        <p:tav tm="100000">
                                          <p:val>
                                            <p:strVal val="#ppt_x"/>
                                          </p:val>
                                        </p:tav>
                                      </p:tavLst>
                                    </p:anim>
                                    <p:anim calcmode="lin" valueType="num">
                                      <p:cBhvr>
                                        <p:cTn id="2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1000"/>
                                        <p:tgtEl>
                                          <p:spTgt spid="39"/>
                                        </p:tgtEl>
                                      </p:cBhvr>
                                    </p:animEffect>
                                    <p:anim calcmode="lin" valueType="num">
                                      <p:cBhvr>
                                        <p:cTn id="32" dur="1000" fill="hold"/>
                                        <p:tgtEl>
                                          <p:spTgt spid="39"/>
                                        </p:tgtEl>
                                        <p:attrNameLst>
                                          <p:attrName>ppt_x</p:attrName>
                                        </p:attrNameLst>
                                      </p:cBhvr>
                                      <p:tavLst>
                                        <p:tav tm="0">
                                          <p:val>
                                            <p:strVal val="#ppt_x"/>
                                          </p:val>
                                        </p:tav>
                                        <p:tav tm="100000">
                                          <p:val>
                                            <p:strVal val="#ppt_x"/>
                                          </p:val>
                                        </p:tav>
                                      </p:tavLst>
                                    </p:anim>
                                    <p:anim calcmode="lin" valueType="num">
                                      <p:cBhvr>
                                        <p:cTn id="33" dur="1000" fill="hold"/>
                                        <p:tgtEl>
                                          <p:spTgt spid="3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1000"/>
                                        <p:tgtEl>
                                          <p:spTgt spid="40"/>
                                        </p:tgtEl>
                                      </p:cBhvr>
                                    </p:animEffect>
                                    <p:anim calcmode="lin" valueType="num">
                                      <p:cBhvr>
                                        <p:cTn id="37" dur="1000" fill="hold"/>
                                        <p:tgtEl>
                                          <p:spTgt spid="40"/>
                                        </p:tgtEl>
                                        <p:attrNameLst>
                                          <p:attrName>ppt_x</p:attrName>
                                        </p:attrNameLst>
                                      </p:cBhvr>
                                      <p:tavLst>
                                        <p:tav tm="0">
                                          <p:val>
                                            <p:strVal val="#ppt_x"/>
                                          </p:val>
                                        </p:tav>
                                        <p:tav tm="100000">
                                          <p:val>
                                            <p:strVal val="#ppt_x"/>
                                          </p:val>
                                        </p:tav>
                                      </p:tavLst>
                                    </p:anim>
                                    <p:anim calcmode="lin" valueType="num">
                                      <p:cBhvr>
                                        <p:cTn id="3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500"/>
                                        <p:tgtEl>
                                          <p:spTgt spid="50"/>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animEffect transition="in" filter="wipe(left)">
                                      <p:cBhvr>
                                        <p:cTn id="51" dur="500"/>
                                        <p:tgtEl>
                                          <p:spTgt spid="7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000"/>
                                        <p:tgtEl>
                                          <p:spTgt spid="41"/>
                                        </p:tgtEl>
                                      </p:cBhvr>
                                    </p:animEffect>
                                    <p:anim calcmode="lin" valueType="num">
                                      <p:cBhvr>
                                        <p:cTn id="62" dur="1000" fill="hold"/>
                                        <p:tgtEl>
                                          <p:spTgt spid="41"/>
                                        </p:tgtEl>
                                        <p:attrNameLst>
                                          <p:attrName>ppt_x</p:attrName>
                                        </p:attrNameLst>
                                      </p:cBhvr>
                                      <p:tavLst>
                                        <p:tav tm="0">
                                          <p:val>
                                            <p:strVal val="#ppt_x"/>
                                          </p:val>
                                        </p:tav>
                                        <p:tav tm="100000">
                                          <p:val>
                                            <p:strVal val="#ppt_x"/>
                                          </p:val>
                                        </p:tav>
                                      </p:tavLst>
                                    </p:anim>
                                    <p:anim calcmode="lin" valueType="num">
                                      <p:cBhvr>
                                        <p:cTn id="63" dur="1000" fill="hold"/>
                                        <p:tgtEl>
                                          <p:spTgt spid="4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1000"/>
                                        <p:tgtEl>
                                          <p:spTgt spid="55"/>
                                        </p:tgtEl>
                                      </p:cBhvr>
                                    </p:animEffect>
                                    <p:anim calcmode="lin" valueType="num">
                                      <p:cBhvr>
                                        <p:cTn id="74" dur="1000" fill="hold"/>
                                        <p:tgtEl>
                                          <p:spTgt spid="55"/>
                                        </p:tgtEl>
                                        <p:attrNameLst>
                                          <p:attrName>ppt_x</p:attrName>
                                        </p:attrNameLst>
                                      </p:cBhvr>
                                      <p:tavLst>
                                        <p:tav tm="0">
                                          <p:val>
                                            <p:strVal val="#ppt_x"/>
                                          </p:val>
                                        </p:tav>
                                        <p:tav tm="100000">
                                          <p:val>
                                            <p:strVal val="#ppt_x"/>
                                          </p:val>
                                        </p:tav>
                                      </p:tavLst>
                                    </p:anim>
                                    <p:anim calcmode="lin" valueType="num">
                                      <p:cBhvr>
                                        <p:cTn id="75" dur="1000" fill="hold"/>
                                        <p:tgtEl>
                                          <p:spTgt spid="55"/>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fade">
                                      <p:cBhvr>
                                        <p:cTn id="78" dur="1000"/>
                                        <p:tgtEl>
                                          <p:spTgt spid="56"/>
                                        </p:tgtEl>
                                      </p:cBhvr>
                                    </p:animEffect>
                                    <p:anim calcmode="lin" valueType="num">
                                      <p:cBhvr>
                                        <p:cTn id="79" dur="1000" fill="hold"/>
                                        <p:tgtEl>
                                          <p:spTgt spid="56"/>
                                        </p:tgtEl>
                                        <p:attrNameLst>
                                          <p:attrName>ppt_x</p:attrName>
                                        </p:attrNameLst>
                                      </p:cBhvr>
                                      <p:tavLst>
                                        <p:tav tm="0">
                                          <p:val>
                                            <p:strVal val="#ppt_x"/>
                                          </p:val>
                                        </p:tav>
                                        <p:tav tm="100000">
                                          <p:val>
                                            <p:strVal val="#ppt_x"/>
                                          </p:val>
                                        </p:tav>
                                      </p:tavLst>
                                    </p:anim>
                                    <p:anim calcmode="lin" valueType="num">
                                      <p:cBhvr>
                                        <p:cTn id="80"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500"/>
                                        <p:tgtEl>
                                          <p:spTgt spid="31"/>
                                        </p:tgtEl>
                                      </p:cBhvr>
                                    </p:animEffec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1000"/>
                                        <p:tgtEl>
                                          <p:spTgt spid="44"/>
                                        </p:tgtEl>
                                      </p:cBhvr>
                                    </p:animEffect>
                                    <p:anim calcmode="lin" valueType="num">
                                      <p:cBhvr>
                                        <p:cTn id="91" dur="1000" fill="hold"/>
                                        <p:tgtEl>
                                          <p:spTgt spid="44"/>
                                        </p:tgtEl>
                                        <p:attrNameLst>
                                          <p:attrName>ppt_x</p:attrName>
                                        </p:attrNameLst>
                                      </p:cBhvr>
                                      <p:tavLst>
                                        <p:tav tm="0">
                                          <p:val>
                                            <p:strVal val="#ppt_x"/>
                                          </p:val>
                                        </p:tav>
                                        <p:tav tm="100000">
                                          <p:val>
                                            <p:strVal val="#ppt_x"/>
                                          </p:val>
                                        </p:tav>
                                      </p:tavLst>
                                    </p:anim>
                                    <p:anim calcmode="lin" valueType="num">
                                      <p:cBhvr>
                                        <p:cTn id="92" dur="1000" fill="hold"/>
                                        <p:tgtEl>
                                          <p:spTgt spid="44"/>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1000"/>
                                        <p:tgtEl>
                                          <p:spTgt spid="51"/>
                                        </p:tgtEl>
                                      </p:cBhvr>
                                    </p:animEffect>
                                    <p:anim calcmode="lin" valueType="num">
                                      <p:cBhvr>
                                        <p:cTn id="96" dur="1000" fill="hold"/>
                                        <p:tgtEl>
                                          <p:spTgt spid="51"/>
                                        </p:tgtEl>
                                        <p:attrNameLst>
                                          <p:attrName>ppt_x</p:attrName>
                                        </p:attrNameLst>
                                      </p:cBhvr>
                                      <p:tavLst>
                                        <p:tav tm="0">
                                          <p:val>
                                            <p:strVal val="#ppt_x"/>
                                          </p:val>
                                        </p:tav>
                                        <p:tav tm="100000">
                                          <p:val>
                                            <p:strVal val="#ppt_x"/>
                                          </p:val>
                                        </p:tav>
                                      </p:tavLst>
                                    </p:anim>
                                    <p:anim calcmode="lin" valueType="num">
                                      <p:cBhvr>
                                        <p:cTn id="97"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1000"/>
                                        <p:tgtEl>
                                          <p:spTgt spid="59"/>
                                        </p:tgtEl>
                                      </p:cBhvr>
                                    </p:animEffect>
                                    <p:anim calcmode="lin" valueType="num">
                                      <p:cBhvr>
                                        <p:cTn id="103" dur="1000" fill="hold"/>
                                        <p:tgtEl>
                                          <p:spTgt spid="59"/>
                                        </p:tgtEl>
                                        <p:attrNameLst>
                                          <p:attrName>ppt_x</p:attrName>
                                        </p:attrNameLst>
                                      </p:cBhvr>
                                      <p:tavLst>
                                        <p:tav tm="0">
                                          <p:val>
                                            <p:strVal val="#ppt_x"/>
                                          </p:val>
                                        </p:tav>
                                        <p:tav tm="100000">
                                          <p:val>
                                            <p:strVal val="#ppt_x"/>
                                          </p:val>
                                        </p:tav>
                                      </p:tavLst>
                                    </p:anim>
                                    <p:anim calcmode="lin" valueType="num">
                                      <p:cBhvr>
                                        <p:cTn id="104" dur="1000" fill="hold"/>
                                        <p:tgtEl>
                                          <p:spTgt spid="5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fade">
                                      <p:cBhvr>
                                        <p:cTn id="107" dur="1000"/>
                                        <p:tgtEl>
                                          <p:spTgt spid="57"/>
                                        </p:tgtEl>
                                      </p:cBhvr>
                                    </p:animEffect>
                                    <p:anim calcmode="lin" valueType="num">
                                      <p:cBhvr>
                                        <p:cTn id="108" dur="1000" fill="hold"/>
                                        <p:tgtEl>
                                          <p:spTgt spid="57"/>
                                        </p:tgtEl>
                                        <p:attrNameLst>
                                          <p:attrName>ppt_x</p:attrName>
                                        </p:attrNameLst>
                                      </p:cBhvr>
                                      <p:tavLst>
                                        <p:tav tm="0">
                                          <p:val>
                                            <p:strVal val="#ppt_x"/>
                                          </p:val>
                                        </p:tav>
                                        <p:tav tm="100000">
                                          <p:val>
                                            <p:strVal val="#ppt_x"/>
                                          </p:val>
                                        </p:tav>
                                      </p:tavLst>
                                    </p:anim>
                                    <p:anim calcmode="lin" valueType="num">
                                      <p:cBhvr>
                                        <p:cTn id="10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500"/>
                                        <p:tgtEl>
                                          <p:spTgt spid="32"/>
                                        </p:tgtEl>
                                      </p:cBhvr>
                                    </p:animEffect>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1000"/>
                                        <p:tgtEl>
                                          <p:spTgt spid="45"/>
                                        </p:tgtEl>
                                      </p:cBhvr>
                                    </p:animEffect>
                                    <p:anim calcmode="lin" valueType="num">
                                      <p:cBhvr>
                                        <p:cTn id="120" dur="1000" fill="hold"/>
                                        <p:tgtEl>
                                          <p:spTgt spid="45"/>
                                        </p:tgtEl>
                                        <p:attrNameLst>
                                          <p:attrName>ppt_x</p:attrName>
                                        </p:attrNameLst>
                                      </p:cBhvr>
                                      <p:tavLst>
                                        <p:tav tm="0">
                                          <p:val>
                                            <p:strVal val="#ppt_x"/>
                                          </p:val>
                                        </p:tav>
                                        <p:tav tm="100000">
                                          <p:val>
                                            <p:strVal val="#ppt_x"/>
                                          </p:val>
                                        </p:tav>
                                      </p:tavLst>
                                    </p:anim>
                                    <p:anim calcmode="lin" valueType="num">
                                      <p:cBhvr>
                                        <p:cTn id="121" dur="1000" fill="hold"/>
                                        <p:tgtEl>
                                          <p:spTgt spid="4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1000"/>
                                        <p:tgtEl>
                                          <p:spTgt spid="52"/>
                                        </p:tgtEl>
                                      </p:cBhvr>
                                    </p:animEffect>
                                    <p:anim calcmode="lin" valueType="num">
                                      <p:cBhvr>
                                        <p:cTn id="125" dur="1000" fill="hold"/>
                                        <p:tgtEl>
                                          <p:spTgt spid="52"/>
                                        </p:tgtEl>
                                        <p:attrNameLst>
                                          <p:attrName>ppt_x</p:attrName>
                                        </p:attrNameLst>
                                      </p:cBhvr>
                                      <p:tavLst>
                                        <p:tav tm="0">
                                          <p:val>
                                            <p:strVal val="#ppt_x"/>
                                          </p:val>
                                        </p:tav>
                                        <p:tav tm="100000">
                                          <p:val>
                                            <p:strVal val="#ppt_x"/>
                                          </p:val>
                                        </p:tav>
                                      </p:tavLst>
                                    </p:anim>
                                    <p:anim calcmode="lin" valueType="num">
                                      <p:cBhvr>
                                        <p:cTn id="126" dur="1000" fill="hold"/>
                                        <p:tgtEl>
                                          <p:spTgt spid="52"/>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fade">
                                      <p:cBhvr>
                                        <p:cTn id="129" dur="1000"/>
                                        <p:tgtEl>
                                          <p:spTgt spid="53"/>
                                        </p:tgtEl>
                                      </p:cBhvr>
                                    </p:animEffect>
                                    <p:anim calcmode="lin" valueType="num">
                                      <p:cBhvr>
                                        <p:cTn id="130" dur="1000" fill="hold"/>
                                        <p:tgtEl>
                                          <p:spTgt spid="53"/>
                                        </p:tgtEl>
                                        <p:attrNameLst>
                                          <p:attrName>ppt_x</p:attrName>
                                        </p:attrNameLst>
                                      </p:cBhvr>
                                      <p:tavLst>
                                        <p:tav tm="0">
                                          <p:val>
                                            <p:strVal val="#ppt_x"/>
                                          </p:val>
                                        </p:tav>
                                        <p:tav tm="100000">
                                          <p:val>
                                            <p:strVal val="#ppt_x"/>
                                          </p:val>
                                        </p:tav>
                                      </p:tavLst>
                                    </p:anim>
                                    <p:anim calcmode="lin" valueType="num">
                                      <p:cBhvr>
                                        <p:cTn id="131"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fade">
                                      <p:cBhvr>
                                        <p:cTn id="136" dur="1000"/>
                                        <p:tgtEl>
                                          <p:spTgt spid="60"/>
                                        </p:tgtEl>
                                      </p:cBhvr>
                                    </p:animEffect>
                                    <p:anim calcmode="lin" valueType="num">
                                      <p:cBhvr>
                                        <p:cTn id="137" dur="1000" fill="hold"/>
                                        <p:tgtEl>
                                          <p:spTgt spid="60"/>
                                        </p:tgtEl>
                                        <p:attrNameLst>
                                          <p:attrName>ppt_x</p:attrName>
                                        </p:attrNameLst>
                                      </p:cBhvr>
                                      <p:tavLst>
                                        <p:tav tm="0">
                                          <p:val>
                                            <p:strVal val="#ppt_x"/>
                                          </p:val>
                                        </p:tav>
                                        <p:tav tm="100000">
                                          <p:val>
                                            <p:strVal val="#ppt_x"/>
                                          </p:val>
                                        </p:tav>
                                      </p:tavLst>
                                    </p:anim>
                                    <p:anim calcmode="lin" valueType="num">
                                      <p:cBhvr>
                                        <p:cTn id="138" dur="1000" fill="hold"/>
                                        <p:tgtEl>
                                          <p:spTgt spid="60"/>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61"/>
                                        </p:tgtEl>
                                        <p:attrNameLst>
                                          <p:attrName>style.visibility</p:attrName>
                                        </p:attrNameLst>
                                      </p:cBhvr>
                                      <p:to>
                                        <p:strVal val="visible"/>
                                      </p:to>
                                    </p:set>
                                    <p:animEffect transition="in" filter="fade">
                                      <p:cBhvr>
                                        <p:cTn id="141" dur="1000"/>
                                        <p:tgtEl>
                                          <p:spTgt spid="61"/>
                                        </p:tgtEl>
                                      </p:cBhvr>
                                    </p:animEffect>
                                    <p:anim calcmode="lin" valueType="num">
                                      <p:cBhvr>
                                        <p:cTn id="142" dur="1000" fill="hold"/>
                                        <p:tgtEl>
                                          <p:spTgt spid="61"/>
                                        </p:tgtEl>
                                        <p:attrNameLst>
                                          <p:attrName>ppt_x</p:attrName>
                                        </p:attrNameLst>
                                      </p:cBhvr>
                                      <p:tavLst>
                                        <p:tav tm="0">
                                          <p:val>
                                            <p:strVal val="#ppt_x"/>
                                          </p:val>
                                        </p:tav>
                                        <p:tav tm="100000">
                                          <p:val>
                                            <p:strVal val="#ppt_x"/>
                                          </p:val>
                                        </p:tav>
                                      </p:tavLst>
                                    </p:anim>
                                    <p:anim calcmode="lin" valueType="num">
                                      <p:cBhvr>
                                        <p:cTn id="143"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33"/>
                                        </p:tgtEl>
                                        <p:attrNameLst>
                                          <p:attrName>style.visibility</p:attrName>
                                        </p:attrNameLst>
                                      </p:cBhvr>
                                      <p:to>
                                        <p:strVal val="visible"/>
                                      </p:to>
                                    </p:set>
                                    <p:animEffect transition="in" filter="fade">
                                      <p:cBhvr>
                                        <p:cTn id="148" dur="500"/>
                                        <p:tgtEl>
                                          <p:spTgt spid="33"/>
                                        </p:tgtEl>
                                      </p:cBhvr>
                                    </p:animEffect>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46"/>
                                        </p:tgtEl>
                                        <p:attrNameLst>
                                          <p:attrName>style.visibility</p:attrName>
                                        </p:attrNameLst>
                                      </p:cBhvr>
                                      <p:to>
                                        <p:strVal val="visible"/>
                                      </p:to>
                                    </p:set>
                                    <p:animEffect transition="in" filter="fade">
                                      <p:cBhvr>
                                        <p:cTn id="153" dur="1000"/>
                                        <p:tgtEl>
                                          <p:spTgt spid="46"/>
                                        </p:tgtEl>
                                      </p:cBhvr>
                                    </p:animEffect>
                                    <p:anim calcmode="lin" valueType="num">
                                      <p:cBhvr>
                                        <p:cTn id="154" dur="1000" fill="hold"/>
                                        <p:tgtEl>
                                          <p:spTgt spid="46"/>
                                        </p:tgtEl>
                                        <p:attrNameLst>
                                          <p:attrName>ppt_x</p:attrName>
                                        </p:attrNameLst>
                                      </p:cBhvr>
                                      <p:tavLst>
                                        <p:tav tm="0">
                                          <p:val>
                                            <p:strVal val="#ppt_x"/>
                                          </p:val>
                                        </p:tav>
                                        <p:tav tm="100000">
                                          <p:val>
                                            <p:strVal val="#ppt_x"/>
                                          </p:val>
                                        </p:tav>
                                      </p:tavLst>
                                    </p:anim>
                                    <p:anim calcmode="lin" valueType="num">
                                      <p:cBhvr>
                                        <p:cTn id="15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grpId="0" nodeType="clickEffect">
                                  <p:stCondLst>
                                    <p:cond delay="0"/>
                                  </p:stCondLst>
                                  <p:childTnLst>
                                    <p:set>
                                      <p:cBhvr>
                                        <p:cTn id="159" dur="1" fill="hold">
                                          <p:stCondLst>
                                            <p:cond delay="0"/>
                                          </p:stCondLst>
                                        </p:cTn>
                                        <p:tgtEl>
                                          <p:spTgt spid="64"/>
                                        </p:tgtEl>
                                        <p:attrNameLst>
                                          <p:attrName>style.visibility</p:attrName>
                                        </p:attrNameLst>
                                      </p:cBhvr>
                                      <p:to>
                                        <p:strVal val="visible"/>
                                      </p:to>
                                    </p:set>
                                    <p:animEffect transition="in" filter="fade">
                                      <p:cBhvr>
                                        <p:cTn id="160" dur="1000"/>
                                        <p:tgtEl>
                                          <p:spTgt spid="64"/>
                                        </p:tgtEl>
                                      </p:cBhvr>
                                    </p:animEffect>
                                    <p:anim calcmode="lin" valueType="num">
                                      <p:cBhvr>
                                        <p:cTn id="161" dur="1000" fill="hold"/>
                                        <p:tgtEl>
                                          <p:spTgt spid="64"/>
                                        </p:tgtEl>
                                        <p:attrNameLst>
                                          <p:attrName>ppt_x</p:attrName>
                                        </p:attrNameLst>
                                      </p:cBhvr>
                                      <p:tavLst>
                                        <p:tav tm="0">
                                          <p:val>
                                            <p:strVal val="#ppt_x"/>
                                          </p:val>
                                        </p:tav>
                                        <p:tav tm="100000">
                                          <p:val>
                                            <p:strVal val="#ppt_x"/>
                                          </p:val>
                                        </p:tav>
                                      </p:tavLst>
                                    </p:anim>
                                    <p:anim calcmode="lin" valueType="num">
                                      <p:cBhvr>
                                        <p:cTn id="162" dur="1000" fill="hold"/>
                                        <p:tgtEl>
                                          <p:spTgt spid="64"/>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69"/>
                                        </p:tgtEl>
                                        <p:attrNameLst>
                                          <p:attrName>style.visibility</p:attrName>
                                        </p:attrNameLst>
                                      </p:cBhvr>
                                      <p:to>
                                        <p:strVal val="visible"/>
                                      </p:to>
                                    </p:set>
                                    <p:animEffect transition="in" filter="fade">
                                      <p:cBhvr>
                                        <p:cTn id="165" dur="1000"/>
                                        <p:tgtEl>
                                          <p:spTgt spid="69"/>
                                        </p:tgtEl>
                                      </p:cBhvr>
                                    </p:animEffect>
                                    <p:anim calcmode="lin" valueType="num">
                                      <p:cBhvr>
                                        <p:cTn id="166" dur="1000" fill="hold"/>
                                        <p:tgtEl>
                                          <p:spTgt spid="69"/>
                                        </p:tgtEl>
                                        <p:attrNameLst>
                                          <p:attrName>ppt_x</p:attrName>
                                        </p:attrNameLst>
                                      </p:cBhvr>
                                      <p:tavLst>
                                        <p:tav tm="0">
                                          <p:val>
                                            <p:strVal val="#ppt_x"/>
                                          </p:val>
                                        </p:tav>
                                        <p:tav tm="100000">
                                          <p:val>
                                            <p:strVal val="#ppt_x"/>
                                          </p:val>
                                        </p:tav>
                                      </p:tavLst>
                                    </p:anim>
                                    <p:anim calcmode="lin" valueType="num">
                                      <p:cBhvr>
                                        <p:cTn id="167" dur="1000" fill="hold"/>
                                        <p:tgtEl>
                                          <p:spTgt spid="69"/>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62"/>
                                        </p:tgtEl>
                                        <p:attrNameLst>
                                          <p:attrName>style.visibility</p:attrName>
                                        </p:attrNameLst>
                                      </p:cBhvr>
                                      <p:to>
                                        <p:strVal val="visible"/>
                                      </p:to>
                                    </p:set>
                                    <p:animEffect transition="in" filter="fade">
                                      <p:cBhvr>
                                        <p:cTn id="170" dur="1000"/>
                                        <p:tgtEl>
                                          <p:spTgt spid="62"/>
                                        </p:tgtEl>
                                      </p:cBhvr>
                                    </p:animEffect>
                                    <p:anim calcmode="lin" valueType="num">
                                      <p:cBhvr>
                                        <p:cTn id="171" dur="1000" fill="hold"/>
                                        <p:tgtEl>
                                          <p:spTgt spid="62"/>
                                        </p:tgtEl>
                                        <p:attrNameLst>
                                          <p:attrName>ppt_x</p:attrName>
                                        </p:attrNameLst>
                                      </p:cBhvr>
                                      <p:tavLst>
                                        <p:tav tm="0">
                                          <p:val>
                                            <p:strVal val="#ppt_x"/>
                                          </p:val>
                                        </p:tav>
                                        <p:tav tm="100000">
                                          <p:val>
                                            <p:strVal val="#ppt_x"/>
                                          </p:val>
                                        </p:tav>
                                      </p:tavLst>
                                    </p:anim>
                                    <p:anim calcmode="lin" valueType="num">
                                      <p:cBhvr>
                                        <p:cTn id="172"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Effect transition="in" filter="fade">
                                      <p:cBhvr>
                                        <p:cTn id="177" dur="500"/>
                                        <p:tgtEl>
                                          <p:spTgt spid="34"/>
                                        </p:tgtEl>
                                      </p:cBhvr>
                                    </p:animEffect>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48"/>
                                        </p:tgtEl>
                                        <p:attrNameLst>
                                          <p:attrName>style.visibility</p:attrName>
                                        </p:attrNameLst>
                                      </p:cBhvr>
                                      <p:to>
                                        <p:strVal val="visible"/>
                                      </p:to>
                                    </p:set>
                                    <p:animEffect transition="in" filter="fade">
                                      <p:cBhvr>
                                        <p:cTn id="182" dur="1000"/>
                                        <p:tgtEl>
                                          <p:spTgt spid="48"/>
                                        </p:tgtEl>
                                      </p:cBhvr>
                                    </p:animEffect>
                                    <p:anim calcmode="lin" valueType="num">
                                      <p:cBhvr>
                                        <p:cTn id="183" dur="1000" fill="hold"/>
                                        <p:tgtEl>
                                          <p:spTgt spid="48"/>
                                        </p:tgtEl>
                                        <p:attrNameLst>
                                          <p:attrName>ppt_x</p:attrName>
                                        </p:attrNameLst>
                                      </p:cBhvr>
                                      <p:tavLst>
                                        <p:tav tm="0">
                                          <p:val>
                                            <p:strVal val="#ppt_x"/>
                                          </p:val>
                                        </p:tav>
                                        <p:tav tm="100000">
                                          <p:val>
                                            <p:strVal val="#ppt_x"/>
                                          </p:val>
                                        </p:tav>
                                      </p:tavLst>
                                    </p:anim>
                                    <p:anim calcmode="lin" valueType="num">
                                      <p:cBhvr>
                                        <p:cTn id="184" dur="1000" fill="hold"/>
                                        <p:tgtEl>
                                          <p:spTgt spid="4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7"/>
                                        </p:tgtEl>
                                        <p:attrNameLst>
                                          <p:attrName>style.visibility</p:attrName>
                                        </p:attrNameLst>
                                      </p:cBhvr>
                                      <p:to>
                                        <p:strVal val="visible"/>
                                      </p:to>
                                    </p:set>
                                    <p:animEffect transition="in" filter="fade">
                                      <p:cBhvr>
                                        <p:cTn id="187" dur="1000"/>
                                        <p:tgtEl>
                                          <p:spTgt spid="47"/>
                                        </p:tgtEl>
                                      </p:cBhvr>
                                    </p:animEffect>
                                    <p:anim calcmode="lin" valueType="num">
                                      <p:cBhvr>
                                        <p:cTn id="188" dur="1000" fill="hold"/>
                                        <p:tgtEl>
                                          <p:spTgt spid="47"/>
                                        </p:tgtEl>
                                        <p:attrNameLst>
                                          <p:attrName>ppt_x</p:attrName>
                                        </p:attrNameLst>
                                      </p:cBhvr>
                                      <p:tavLst>
                                        <p:tav tm="0">
                                          <p:val>
                                            <p:strVal val="#ppt_x"/>
                                          </p:val>
                                        </p:tav>
                                        <p:tav tm="100000">
                                          <p:val>
                                            <p:strVal val="#ppt_x"/>
                                          </p:val>
                                        </p:tav>
                                      </p:tavLst>
                                    </p:anim>
                                    <p:anim calcmode="lin" valueType="num">
                                      <p:cBhvr>
                                        <p:cTn id="189" dur="1000" fill="hold"/>
                                        <p:tgtEl>
                                          <p:spTgt spid="47"/>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54"/>
                                        </p:tgtEl>
                                        <p:attrNameLst>
                                          <p:attrName>style.visibility</p:attrName>
                                        </p:attrNameLst>
                                      </p:cBhvr>
                                      <p:to>
                                        <p:strVal val="visible"/>
                                      </p:to>
                                    </p:set>
                                    <p:animEffect transition="in" filter="fade">
                                      <p:cBhvr>
                                        <p:cTn id="192" dur="1000"/>
                                        <p:tgtEl>
                                          <p:spTgt spid="54"/>
                                        </p:tgtEl>
                                      </p:cBhvr>
                                    </p:animEffect>
                                    <p:anim calcmode="lin" valueType="num">
                                      <p:cBhvr>
                                        <p:cTn id="193" dur="1000" fill="hold"/>
                                        <p:tgtEl>
                                          <p:spTgt spid="54"/>
                                        </p:tgtEl>
                                        <p:attrNameLst>
                                          <p:attrName>ppt_x</p:attrName>
                                        </p:attrNameLst>
                                      </p:cBhvr>
                                      <p:tavLst>
                                        <p:tav tm="0">
                                          <p:val>
                                            <p:strVal val="#ppt_x"/>
                                          </p:val>
                                        </p:tav>
                                        <p:tav tm="100000">
                                          <p:val>
                                            <p:strVal val="#ppt_x"/>
                                          </p:val>
                                        </p:tav>
                                      </p:tavLst>
                                    </p:anim>
                                    <p:anim calcmode="lin" valueType="num">
                                      <p:cBhvr>
                                        <p:cTn id="19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2" presetClass="entr" presetSubtype="0" fill="hold" grpId="0" nodeType="clickEffect">
                                  <p:stCondLst>
                                    <p:cond delay="0"/>
                                  </p:stCondLst>
                                  <p:childTnLst>
                                    <p:set>
                                      <p:cBhvr>
                                        <p:cTn id="198" dur="1" fill="hold">
                                          <p:stCondLst>
                                            <p:cond delay="0"/>
                                          </p:stCondLst>
                                        </p:cTn>
                                        <p:tgtEl>
                                          <p:spTgt spid="63"/>
                                        </p:tgtEl>
                                        <p:attrNameLst>
                                          <p:attrName>style.visibility</p:attrName>
                                        </p:attrNameLst>
                                      </p:cBhvr>
                                      <p:to>
                                        <p:strVal val="visible"/>
                                      </p:to>
                                    </p:set>
                                    <p:animEffect transition="in" filter="fade">
                                      <p:cBhvr>
                                        <p:cTn id="199" dur="1000"/>
                                        <p:tgtEl>
                                          <p:spTgt spid="63"/>
                                        </p:tgtEl>
                                      </p:cBhvr>
                                    </p:animEffect>
                                    <p:anim calcmode="lin" valueType="num">
                                      <p:cBhvr>
                                        <p:cTn id="200" dur="1000" fill="hold"/>
                                        <p:tgtEl>
                                          <p:spTgt spid="63"/>
                                        </p:tgtEl>
                                        <p:attrNameLst>
                                          <p:attrName>ppt_x</p:attrName>
                                        </p:attrNameLst>
                                      </p:cBhvr>
                                      <p:tavLst>
                                        <p:tav tm="0">
                                          <p:val>
                                            <p:strVal val="#ppt_x"/>
                                          </p:val>
                                        </p:tav>
                                        <p:tav tm="100000">
                                          <p:val>
                                            <p:strVal val="#ppt_x"/>
                                          </p:val>
                                        </p:tav>
                                      </p:tavLst>
                                    </p:anim>
                                    <p:anim calcmode="lin" valueType="num">
                                      <p:cBhvr>
                                        <p:cTn id="20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animBg="1"/>
      <p:bldP spid="32" grpId="0" animBg="1"/>
      <p:bldP spid="33" grpId="0" animBg="1"/>
      <p:bldP spid="34" grpId="0" animBg="1"/>
      <p:bldP spid="36" grpId="0"/>
      <p:bldP spid="38" grpId="0"/>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animBg="1"/>
      <p:bldP spid="52" grpId="0" animBg="1"/>
      <p:bldP spid="53" grpId="0" animBg="1"/>
      <p:bldP spid="54" grpId="0" animBg="1"/>
      <p:bldP spid="55" grpId="0" animBg="1"/>
      <p:bldP spid="56" grpId="0" animBg="1"/>
      <p:bldP spid="57" grpId="0" animBg="1"/>
      <p:bldP spid="59" grpId="0" animBg="1"/>
      <p:bldP spid="60" grpId="0" animBg="1"/>
      <p:bldP spid="61" grpId="0" animBg="1"/>
      <p:bldP spid="62" grpId="0" animBg="1"/>
      <p:bldP spid="63" grpId="0" animBg="1"/>
      <p:bldP spid="64" grpId="0" animBg="1"/>
      <p:bldP spid="69" grpId="0" animBg="1"/>
      <p:bldP spid="70" grpId="0" animBg="1"/>
      <p:bldP spid="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536747"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1800" kern="0" dirty="0" smtClean="0">
                <a:solidFill>
                  <a:srgbClr val="000000"/>
                </a:solidFill>
              </a:rPr>
              <a:t>Pour le sport intérieur et extérieur </a:t>
            </a:r>
          </a:p>
          <a:p>
            <a:pPr lvl="1">
              <a:buFont typeface="Wingdings" panose="05000000000000000000" pitchFamily="2" charset="2"/>
              <a:buChar char="Ø"/>
              <a:defRPr/>
            </a:pPr>
            <a:r>
              <a:rPr lang="fr-CH" sz="1600" kern="0" dirty="0" smtClean="0">
                <a:solidFill>
                  <a:srgbClr val="000000"/>
                </a:solidFill>
              </a:rPr>
              <a:t>Adapter au programme / conditions météorologiques</a:t>
            </a:r>
          </a:p>
          <a:p>
            <a:pPr lvl="1">
              <a:buFont typeface="Wingdings" panose="05000000000000000000" pitchFamily="2" charset="2"/>
              <a:buChar char="Ø"/>
              <a:defRPr/>
            </a:pPr>
            <a:r>
              <a:rPr lang="fr-CH" sz="1600" kern="0" dirty="0" smtClean="0">
                <a:solidFill>
                  <a:srgbClr val="000000"/>
                </a:solidFill>
              </a:rPr>
              <a:t>Habits chauds </a:t>
            </a:r>
            <a:r>
              <a:rPr lang="fr-CH" sz="1600" kern="0" dirty="0" smtClean="0">
                <a:solidFill>
                  <a:schemeClr val="tx1"/>
                </a:solidFill>
              </a:rPr>
              <a:t>lors des examens </a:t>
            </a:r>
            <a:r>
              <a:rPr lang="fr-CH" sz="1600" kern="0" dirty="0" smtClean="0">
                <a:solidFill>
                  <a:srgbClr val="000000"/>
                </a:solidFill>
              </a:rPr>
              <a:t>(temps attente)</a:t>
            </a:r>
          </a:p>
          <a:p>
            <a:pPr lvl="1">
              <a:buFont typeface="Wingdings" panose="05000000000000000000" pitchFamily="2" charset="2"/>
              <a:buChar char="Ø"/>
              <a:defRPr/>
            </a:pPr>
            <a:r>
              <a:rPr lang="fr-CH" sz="1600" kern="0" dirty="0" smtClean="0">
                <a:solidFill>
                  <a:srgbClr val="000000"/>
                </a:solidFill>
              </a:rPr>
              <a:t>Chaussures de sport: </a:t>
            </a:r>
            <a:r>
              <a:rPr lang="fr-CH" sz="1600" u="sng" kern="0" dirty="0" smtClean="0">
                <a:solidFill>
                  <a:srgbClr val="000000"/>
                </a:solidFill>
              </a:rPr>
              <a:t>TOUJOURS les 2 paires avec</a:t>
            </a:r>
            <a:endParaRPr lang="fr-CH" sz="1600" kern="0" dirty="0" smtClean="0">
              <a:solidFill>
                <a:srgbClr val="000000"/>
              </a:solidFill>
            </a:endParaRPr>
          </a:p>
          <a:p>
            <a:pPr marL="0" indent="0">
              <a:buNone/>
              <a:defRPr/>
            </a:pPr>
            <a:endParaRPr lang="fr-CH" sz="1800" kern="0" dirty="0" smtClean="0">
              <a:solidFill>
                <a:srgbClr val="000000"/>
              </a:solidFill>
            </a:endParaRPr>
          </a:p>
          <a:p>
            <a:pPr marL="0" indent="0">
              <a:buNone/>
              <a:defRPr/>
            </a:pPr>
            <a:endParaRPr lang="fr-CH" sz="1800" kern="0" dirty="0" smtClean="0">
              <a:solidFill>
                <a:srgbClr val="000000"/>
              </a:solidFill>
            </a:endParaRPr>
          </a:p>
          <a:p>
            <a:pPr marL="0" indent="0">
              <a:buNone/>
              <a:defRPr/>
            </a:pPr>
            <a:endParaRPr lang="fr-CH" sz="1800" kern="0" dirty="0" smtClean="0">
              <a:solidFill>
                <a:srgbClr val="000000"/>
              </a:solidFill>
            </a:endParaRPr>
          </a:p>
          <a:p>
            <a:pPr>
              <a:defRPr/>
            </a:pPr>
            <a:endParaRPr lang="fr-CH" sz="1800" kern="0" dirty="0" smtClean="0">
              <a:solidFill>
                <a:srgbClr val="000000"/>
              </a:solidFill>
            </a:endParaRPr>
          </a:p>
          <a:p>
            <a:pPr>
              <a:defRPr/>
            </a:pPr>
            <a:r>
              <a:rPr lang="fr-CH" sz="1800" kern="0" dirty="0" smtClean="0">
                <a:solidFill>
                  <a:srgbClr val="000000"/>
                </a:solidFill>
              </a:rPr>
              <a:t>Prendre avec soi: gourde /gamelle ainsi qu’un linge (sudation)</a:t>
            </a:r>
          </a:p>
          <a:p>
            <a:pPr>
              <a:defRPr/>
            </a:pPr>
            <a:endParaRPr lang="fr-CH" sz="1800" kern="0" dirty="0" smtClean="0">
              <a:solidFill>
                <a:srgbClr val="000000"/>
              </a:solidFill>
            </a:endParaRPr>
          </a:p>
          <a:p>
            <a:pPr>
              <a:defRPr/>
            </a:pPr>
            <a:endParaRPr lang="fr-CH" sz="1800" kern="0" dirty="0" smtClean="0">
              <a:solidFill>
                <a:srgbClr val="000000"/>
              </a:solidFill>
            </a:endParaRPr>
          </a:p>
          <a:p>
            <a:pPr>
              <a:defRPr/>
            </a:pPr>
            <a:endParaRPr lang="fr-CH" sz="1800" kern="0" dirty="0" smtClean="0">
              <a:solidFill>
                <a:srgbClr val="000000"/>
              </a:solidFill>
            </a:endParaRPr>
          </a:p>
          <a:p>
            <a:pPr>
              <a:defRPr/>
            </a:pPr>
            <a:endParaRPr lang="fr-CH" sz="1800" kern="0" dirty="0" smtClean="0">
              <a:solidFill>
                <a:srgbClr val="000000"/>
              </a:solidFill>
            </a:endParaRPr>
          </a:p>
          <a:p>
            <a:pPr>
              <a:defRPr/>
            </a:pPr>
            <a:r>
              <a:rPr lang="fr-CH" sz="1800" kern="0" dirty="0" smtClean="0">
                <a:solidFill>
                  <a:srgbClr val="000000"/>
                </a:solidFill>
              </a:rPr>
              <a:t>Pas de montre /plaquette / piercings (couvrir)/ bijoux</a:t>
            </a:r>
          </a:p>
          <a:p>
            <a:pPr>
              <a:defRPr/>
            </a:pPr>
            <a:endParaRPr lang="fr-CH" sz="1800" kern="0" dirty="0" smtClean="0">
              <a:solidFill>
                <a:srgbClr val="000000"/>
              </a:solidFill>
            </a:endParaRPr>
          </a:p>
          <a:p>
            <a:pPr>
              <a:defRPr/>
            </a:pPr>
            <a:endParaRPr lang="fr-CH" sz="1800" kern="0" dirty="0" smtClean="0">
              <a:solidFill>
                <a:srgbClr val="000000"/>
              </a:solidFill>
            </a:endParaRPr>
          </a:p>
          <a:p>
            <a:pPr marL="0" indent="0">
              <a:buNone/>
              <a:defRPr/>
            </a:pPr>
            <a:endParaRPr lang="fr-CH" sz="1800" kern="0" dirty="0">
              <a:solidFill>
                <a:srgbClr val="000000"/>
              </a:solidFill>
            </a:endParaRPr>
          </a:p>
        </p:txBody>
      </p:sp>
      <p:sp>
        <p:nvSpPr>
          <p:cNvPr id="2" name="Titel 1"/>
          <p:cNvSpPr>
            <a:spLocks noGrp="1"/>
          </p:cNvSpPr>
          <p:nvPr>
            <p:ph type="title"/>
          </p:nvPr>
        </p:nvSpPr>
        <p:spPr>
          <a:xfrm>
            <a:off x="1268413" y="279400"/>
            <a:ext cx="7461250" cy="623387"/>
          </a:xfrm>
        </p:spPr>
        <p:txBody>
          <a:bodyPr/>
          <a:lstStyle/>
          <a:p>
            <a:r>
              <a:rPr lang="fr-CH" dirty="0" smtClean="0"/>
              <a:t>Équipement</a:t>
            </a:r>
            <a:endParaRPr lang="fr-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7719" y="2528880"/>
            <a:ext cx="1398681" cy="9279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65029" y="2501028"/>
            <a:ext cx="1237295" cy="92797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7292" y="410979"/>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80617" y="1628760"/>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920277"/>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91081" y="439554"/>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6798012" y="243886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906381"/>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807976" y="1496361"/>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28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inVertical)">
                                      <p:cBhvr>
                                        <p:cTn id="53" dur="500"/>
                                        <p:tgtEl>
                                          <p:spTgt spid="18"/>
                                        </p:tgtEl>
                                      </p:cBhvr>
                                    </p:animEffect>
                                  </p:childTnLst>
                                </p:cTn>
                              </p:par>
                              <p:par>
                                <p:cTn id="54" presetID="16" presetClass="entr" presetSubtype="21"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arn(inVertical)">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A prendre en considération</a:t>
            </a:r>
            <a:endParaRPr lang="fr-CH" dirty="0"/>
          </a:p>
        </p:txBody>
      </p:sp>
      <p:sp>
        <p:nvSpPr>
          <p:cNvPr id="20" name="Inhaltsplatzhalter 2"/>
          <p:cNvSpPr txBox="1">
            <a:spLocks/>
          </p:cNvSpPr>
          <p:nvPr/>
        </p:nvSpPr>
        <p:spPr bwMode="auto">
          <a:xfrm>
            <a:off x="1268402" y="992799"/>
            <a:ext cx="7704138"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fr-CH" sz="2400" kern="0" dirty="0" smtClean="0">
                <a:solidFill>
                  <a:srgbClr val="000000"/>
                </a:solidFill>
              </a:rPr>
              <a:t>AP en tenue de sport, si leçon de sport directement après</a:t>
            </a:r>
          </a:p>
          <a:p>
            <a:pPr lvl="1">
              <a:defRPr/>
            </a:pPr>
            <a:r>
              <a:rPr lang="fr-CH" sz="2400" kern="0" dirty="0" smtClean="0">
                <a:solidFill>
                  <a:srgbClr val="000000"/>
                </a:solidFill>
              </a:rPr>
              <a:t> </a:t>
            </a:r>
            <a:r>
              <a:rPr lang="fr-CH" sz="1600" kern="0" dirty="0" smtClean="0">
                <a:solidFill>
                  <a:srgbClr val="000000"/>
                </a:solidFill>
              </a:rPr>
              <a:t>Souliers pour l’extérieur/habits chauds</a:t>
            </a:r>
          </a:p>
          <a:p>
            <a:pPr>
              <a:defRPr/>
            </a:pPr>
            <a:endParaRPr lang="fr-CH" sz="2400" kern="0" dirty="0" smtClean="0">
              <a:solidFill>
                <a:srgbClr val="000000"/>
              </a:solidFill>
            </a:endParaRPr>
          </a:p>
          <a:p>
            <a:pPr>
              <a:defRPr/>
            </a:pPr>
            <a:r>
              <a:rPr lang="fr-CH" sz="2400" kern="0" dirty="0" smtClean="0">
                <a:solidFill>
                  <a:srgbClr val="000000"/>
                </a:solidFill>
              </a:rPr>
              <a:t>Hygiène corporelle</a:t>
            </a:r>
          </a:p>
          <a:p>
            <a:pPr lvl="1">
              <a:defRPr/>
            </a:pPr>
            <a:r>
              <a:rPr lang="fr-CH" sz="1600" kern="0" dirty="0" smtClean="0">
                <a:solidFill>
                  <a:srgbClr val="000000"/>
                </a:solidFill>
              </a:rPr>
              <a:t>Se doucher après le sport (gestion du temps)</a:t>
            </a:r>
          </a:p>
          <a:p>
            <a:pPr marL="0" indent="0">
              <a:buNone/>
              <a:defRPr/>
            </a:pPr>
            <a:endParaRPr lang="fr-CH" sz="2400" kern="0" dirty="0" smtClean="0">
              <a:solidFill>
                <a:srgbClr val="000000"/>
              </a:solidFill>
            </a:endParaRPr>
          </a:p>
          <a:p>
            <a:pPr>
              <a:defRPr/>
            </a:pPr>
            <a:r>
              <a:rPr lang="fr-CH" sz="2400" kern="0" dirty="0" smtClean="0">
                <a:solidFill>
                  <a:srgbClr val="000000"/>
                </a:solidFill>
              </a:rPr>
              <a:t>Objets de valeur:</a:t>
            </a:r>
          </a:p>
          <a:p>
            <a:pPr lvl="1">
              <a:defRPr/>
            </a:pPr>
            <a:r>
              <a:rPr lang="fr-CH" sz="1600" kern="0" dirty="0" smtClean="0">
                <a:solidFill>
                  <a:srgbClr val="000000"/>
                </a:solidFill>
              </a:rPr>
              <a:t>Ne pas emporter (consigne)</a:t>
            </a:r>
          </a:p>
          <a:p>
            <a:pPr lvl="1">
              <a:defRPr/>
            </a:pPr>
            <a:r>
              <a:rPr lang="fr-CH" sz="1600" kern="0" dirty="0" smtClean="0">
                <a:solidFill>
                  <a:srgbClr val="000000"/>
                </a:solidFill>
              </a:rPr>
              <a:t>Ne pas laisser dans le vestiaire (dépôt)</a:t>
            </a:r>
          </a:p>
          <a:p>
            <a:pPr lvl="1">
              <a:defRPr/>
            </a:pPr>
            <a:endParaRPr lang="fr-CH" sz="1600" kern="0" dirty="0" smtClean="0">
              <a:solidFill>
                <a:srgbClr val="000000"/>
              </a:solidFill>
            </a:endParaRPr>
          </a:p>
          <a:p>
            <a:pPr>
              <a:defRPr/>
            </a:pPr>
            <a:r>
              <a:rPr lang="fr-CH" sz="2400" kern="0" dirty="0" err="1" smtClean="0">
                <a:solidFill>
                  <a:srgbClr val="000000"/>
                </a:solidFill>
              </a:rPr>
              <a:t>Subs</a:t>
            </a:r>
            <a:r>
              <a:rPr lang="fr-CH" sz="2400" kern="0" dirty="0" smtClean="0">
                <a:solidFill>
                  <a:srgbClr val="000000"/>
                </a:solidFill>
              </a:rPr>
              <a:t>/ </a:t>
            </a:r>
            <a:r>
              <a:rPr lang="fr-CH" sz="2400" kern="0" dirty="0" err="1" smtClean="0">
                <a:solidFill>
                  <a:srgbClr val="000000"/>
                </a:solidFill>
              </a:rPr>
              <a:t>subs</a:t>
            </a:r>
            <a:r>
              <a:rPr lang="fr-CH" sz="2400" kern="0" dirty="0" smtClean="0">
                <a:solidFill>
                  <a:srgbClr val="000000"/>
                </a:solidFill>
              </a:rPr>
              <a:t>/i</a:t>
            </a:r>
          </a:p>
          <a:p>
            <a:pPr lvl="1">
              <a:defRPr/>
            </a:pPr>
            <a:r>
              <a:rPr lang="fr-CH" sz="1600" kern="0" dirty="0" smtClean="0">
                <a:solidFill>
                  <a:srgbClr val="000000"/>
                </a:solidFill>
              </a:rPr>
              <a:t>Organiser par Z</a:t>
            </a:r>
          </a:p>
          <a:p>
            <a:pPr lvl="1">
              <a:defRPr/>
            </a:pPr>
            <a:r>
              <a:rPr lang="fr-CH" sz="1600" kern="0" dirty="0" smtClean="0">
                <a:solidFill>
                  <a:srgbClr val="000000"/>
                </a:solidFill>
              </a:rPr>
              <a:t>À déposer à l’extérieur de la salle de sport</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490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1704</Words>
  <Application>Microsoft Office PowerPoint</Application>
  <PresentationFormat>Bildschirmpräsentation (4:3)</PresentationFormat>
  <Paragraphs>360</Paragraphs>
  <Slides>15</Slides>
  <Notes>15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Arial</vt:lpstr>
      <vt:lpstr>Wingdings</vt:lpstr>
      <vt:lpstr>Master_PST_A_METAPLANUNG</vt:lpstr>
      <vt:lpstr>PowerPoint-Präsentation</vt:lpstr>
      <vt:lpstr>Le sport: plus qu’une activité de loisirs pertinente </vt:lpstr>
      <vt:lpstr>Il n’est jamais trop tard pour reprendre une activité physique! </vt:lpstr>
      <vt:lpstr>Périodicité </vt:lpstr>
      <vt:lpstr>Contenus</vt:lpstr>
      <vt:lpstr>Contenus – leçons de 90 min </vt:lpstr>
      <vt:lpstr>Contenus – Leçons de 30 min</vt:lpstr>
      <vt:lpstr>Équipement</vt:lpstr>
      <vt:lpstr>A prendre en considération</vt:lpstr>
      <vt:lpstr>Comportement</vt:lpstr>
      <vt:lpstr>Blessures due au sport</vt:lpstr>
      <vt:lpstr>Dispenses</vt:lpstr>
      <vt:lpstr>Récupération</vt:lpstr>
      <vt:lpstr>Pyramide alimentaire </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807</cp:revision>
  <cp:lastPrinted>2017-08-15T13:19:51Z</cp:lastPrinted>
  <dcterms:created xsi:type="dcterms:W3CDTF">2006-06-22T13:26:33Z</dcterms:created>
  <dcterms:modified xsi:type="dcterms:W3CDTF">2019-01-11T12:30:10Z</dcterms:modified>
</cp:coreProperties>
</file>